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3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4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5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6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7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8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9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0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11.xml" ContentType="application/vnd.openxmlformats-officedocument.presentationml.notesSlid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notesSlides/notesSlide13.xml" ContentType="application/vnd.openxmlformats-officedocument.presentationml.notesSlid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notesSlides/notesSlide14.xml" ContentType="application/vnd.openxmlformats-officedocument.presentationml.notesSlid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notesSlides/notesSlide15.xml" ContentType="application/vnd.openxmlformats-officedocument.presentationml.notesSlide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notesSlides/notesSlide16.xml" ContentType="application/vnd.openxmlformats-officedocument.presentationml.notesSlide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notesSlides/notesSlide17.xml" ContentType="application/vnd.openxmlformats-officedocument.presentationml.notesSlide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56" r:id="rId5"/>
    <p:sldId id="2134809002" r:id="rId6"/>
    <p:sldId id="2134809009" r:id="rId7"/>
    <p:sldId id="2134809000" r:id="rId8"/>
    <p:sldId id="9244" r:id="rId9"/>
    <p:sldId id="9250" r:id="rId10"/>
    <p:sldId id="2134809008" r:id="rId11"/>
    <p:sldId id="9246" r:id="rId12"/>
    <p:sldId id="9465" r:id="rId13"/>
    <p:sldId id="9461" r:id="rId14"/>
    <p:sldId id="9466" r:id="rId15"/>
    <p:sldId id="2134809003" r:id="rId16"/>
    <p:sldId id="2134808547" r:id="rId17"/>
    <p:sldId id="9254" r:id="rId18"/>
    <p:sldId id="2134808999" r:id="rId19"/>
    <p:sldId id="2134809007" r:id="rId20"/>
    <p:sldId id="9260" r:id="rId21"/>
    <p:sldId id="2134809006" r:id="rId22"/>
  </p:sldIdLst>
  <p:sldSz cx="12192000" cy="6858000"/>
  <p:notesSz cx="9893300" cy="6743700"/>
  <p:custDataLst>
    <p:tags r:id="rId25"/>
  </p:custData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mpany Presentation" id="{74E69A2A-64A6-47A3-85A8-958E0BCA45E8}">
          <p14:sldIdLst>
            <p14:sldId id="256"/>
            <p14:sldId id="2134809002"/>
            <p14:sldId id="2134809009"/>
            <p14:sldId id="2134809000"/>
            <p14:sldId id="9244"/>
            <p14:sldId id="9250"/>
            <p14:sldId id="2134809008"/>
            <p14:sldId id="9246"/>
            <p14:sldId id="9465"/>
            <p14:sldId id="9461"/>
            <p14:sldId id="9466"/>
            <p14:sldId id="2134809003"/>
            <p14:sldId id="2134808547"/>
            <p14:sldId id="9254"/>
            <p14:sldId id="2134808999"/>
            <p14:sldId id="2134809007"/>
            <p14:sldId id="9260"/>
            <p14:sldId id="21348090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124">
          <p15:clr>
            <a:srgbClr val="A4A3A4"/>
          </p15:clr>
        </p15:guide>
        <p15:guide id="2" pos="311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E40A6A-16D5-47CD-936E-0E3492F6D977}" v="1" dt="2026-05-15T07:09:14.66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9" autoAdjust="0"/>
    <p:restoredTop sz="96659" autoAdjust="0"/>
  </p:normalViewPr>
  <p:slideViewPr>
    <p:cSldViewPr>
      <p:cViewPr varScale="1">
        <p:scale>
          <a:sx n="98" d="100"/>
          <a:sy n="98" d="100"/>
        </p:scale>
        <p:origin x="136" y="4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>
        <p:guide orient="horz" pos="2124"/>
        <p:guide pos="3116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87838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/>
            </a:lvl1pPr>
          </a:lstStyle>
          <a:p>
            <a:endParaRPr lang="en-GB" dirty="0">
              <a:latin typeface="Gothic A1" pitchFamily="2" charset="-127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05463" y="0"/>
            <a:ext cx="428783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/>
            </a:lvl1pPr>
          </a:lstStyle>
          <a:p>
            <a:endParaRPr lang="en-GB" dirty="0">
              <a:latin typeface="Gothic A1" pitchFamily="2" charset="-127"/>
            </a:endParaRP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369050"/>
            <a:ext cx="4287838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1"/>
            </a:lvl1pPr>
          </a:lstStyle>
          <a:p>
            <a:endParaRPr lang="en-GB" dirty="0">
              <a:latin typeface="Gothic A1" pitchFamily="2" charset="-127"/>
            </a:endParaRP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05463" y="6369050"/>
            <a:ext cx="428783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1"/>
            </a:lvl1pPr>
          </a:lstStyle>
          <a:p>
            <a:fld id="{FA1A6BCC-0F2D-4D68-B632-02743C93A043}" type="slidenum">
              <a:rPr lang="en-GB">
                <a:latin typeface="Gothic A1" pitchFamily="2" charset="-127"/>
              </a:rPr>
              <a:pPr/>
              <a:t>‹Nr.›</a:t>
            </a:fld>
            <a:endParaRPr lang="en-GB" dirty="0">
              <a:latin typeface="Gothic A1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07163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87838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200">
                <a:latin typeface="Gothic A1" pitchFamily="2" charset="-127"/>
              </a:defRPr>
            </a:lvl1pPr>
          </a:lstStyle>
          <a:p>
            <a:endParaRPr lang="de-DE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05463" y="0"/>
            <a:ext cx="428783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>
              <a:defRPr sz="1200">
                <a:latin typeface="Gothic A1" pitchFamily="2" charset="-127"/>
              </a:defRPr>
            </a:lvl1pPr>
          </a:lstStyle>
          <a:p>
            <a:endParaRPr lang="de-DE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82875" y="523875"/>
            <a:ext cx="4527550" cy="25479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9213" y="3222625"/>
            <a:ext cx="7254875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styles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369050"/>
            <a:ext cx="4287838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Gothic A1" pitchFamily="2" charset="-127"/>
              </a:defRPr>
            </a:lvl1pPr>
          </a:lstStyle>
          <a:p>
            <a:endParaRPr lang="de-DE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05463" y="6369050"/>
            <a:ext cx="428783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>
              <a:defRPr sz="1200">
                <a:latin typeface="Gothic A1" pitchFamily="2" charset="-127"/>
              </a:defRPr>
            </a:lvl1pPr>
          </a:lstStyle>
          <a:p>
            <a:fld id="{12EC4589-E76F-4C54-A53D-641FCFA9B9B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17504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othic A1" pitchFamily="2" charset="-127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othic A1" pitchFamily="2" charset="-127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othic A1" pitchFamily="2" charset="-127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othic A1" pitchFamily="2" charset="-127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othic A1" pitchFamily="2" charset="-12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C4589-E76F-4C54-A53D-641FCFA9B9B7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4630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C4589-E76F-4C54-A53D-641FCFA9B9B7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0749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ABD19-9EB1-5465-AB2E-C91B2A4D8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7BE77C0-7F4B-2B5A-4F94-CAB229C02A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2F39015-493A-F59A-0A1B-33504410B8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A61CB5D-49D6-7212-544A-6C46909468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2EC4589-E76F-4C54-A53D-641FCFA9B9B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6068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2EC4589-E76F-4C54-A53D-641FCFA9B9B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4952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C4589-E76F-4C54-A53D-641FCFA9B9B7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9678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C4589-E76F-4C54-A53D-641FCFA9B9B7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5078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C4589-E76F-4C54-A53D-641FCFA9B9B7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0128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C4589-E76F-4C54-A53D-641FCFA9B9B7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1849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C4589-E76F-4C54-A53D-641FCFA9B9B7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0974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11E15-5AF2-89C6-214C-BB05CCAD5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95FC7EC-984C-827D-990F-2B6DEFB009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CC5804A-66C8-4CD8-2575-BF244BD685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61330BB-DEBF-6DC8-ABA6-68B44B5529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C4589-E76F-4C54-A53D-641FCFA9B9B7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8003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36144-8599-8132-A019-61135C238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6F30A70-0917-9A92-A044-08D61ABD3A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18A12C2-14F8-486C-1790-904F62142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E2BE83-A7DE-8BAC-93BA-DAC2E54014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C4589-E76F-4C54-A53D-641FCFA9B9B7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4062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C4589-E76F-4C54-A53D-641FCFA9B9B7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64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7B5E5-91BC-382E-BA96-2B56D248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7A85825-F3CF-5AA1-CC8F-3C05146263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BC06EFE-28B7-48DB-FDDB-978BFCDEA6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6ACD214-648C-86B1-3398-06BB5E371F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C4589-E76F-4C54-A53D-641FCFA9B9B7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67840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C4589-E76F-4C54-A53D-641FCFA9B9B7}" type="slidenum">
              <a:rPr lang="de-DE" smtClean="0"/>
              <a:pPr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61569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6B470-6851-D787-0FAB-AA72F2E6E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BA3A8DF-A3D9-4EB6-7704-C170D0BDBA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44E72DB-EE3D-6BF8-1C65-885E97CC7A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5FE90B9-2D5A-3B24-0669-3A2E316747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2EC4589-E76F-4C54-A53D-641FCFA9B9B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5114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C4589-E76F-4C54-A53D-641FCFA9B9B7}" type="slidenum">
              <a:rPr lang="de-DE" smtClean="0"/>
              <a:pPr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09918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C4589-E76F-4C54-A53D-641FCFA9B9B7}" type="slidenum">
              <a:rPr lang="de-DE" smtClean="0"/>
              <a:pPr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4896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2EC4589-E76F-4C54-A53D-641FCFA9B9B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516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4.sv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4.svg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4.svg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4.svg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5" Type="http://schemas.openxmlformats.org/officeDocument/2006/relationships/image" Target="../media/image2.svg"/><Relationship Id="rId4" Type="http://schemas.openxmlformats.org/officeDocument/2006/relationships/image" Target="../media/image5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5" Type="http://schemas.openxmlformats.org/officeDocument/2006/relationships/image" Target="../media/image2.svg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5" Type="http://schemas.openxmlformats.org/officeDocument/2006/relationships/image" Target="../media/image2.svg"/><Relationship Id="rId4" Type="http://schemas.openxmlformats.org/officeDocument/2006/relationships/image" Target="../media/image5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5" Type="http://schemas.openxmlformats.org/officeDocument/2006/relationships/image" Target="../media/image2.svg"/><Relationship Id="rId4" Type="http://schemas.openxmlformats.org/officeDocument/2006/relationships/image" Target="../media/image5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5" Type="http://schemas.openxmlformats.org/officeDocument/2006/relationships/image" Target="../media/image2.svg"/><Relationship Id="rId4" Type="http://schemas.openxmlformats.org/officeDocument/2006/relationships/image" Target="../media/image3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5" Type="http://schemas.openxmlformats.org/officeDocument/2006/relationships/image" Target="../media/image2.svg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5" Type="http://schemas.openxmlformats.org/officeDocument/2006/relationships/image" Target="../media/image2.svg"/><Relationship Id="rId4" Type="http://schemas.openxmlformats.org/officeDocument/2006/relationships/image" Target="../media/image5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5" Type="http://schemas.openxmlformats.org/officeDocument/2006/relationships/image" Target="../media/image2.svg"/><Relationship Id="rId4" Type="http://schemas.openxmlformats.org/officeDocument/2006/relationships/image" Target="../media/image5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5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4" Type="http://schemas.openxmlformats.org/officeDocument/2006/relationships/image" Target="../media/image3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4" Type="http://schemas.openxmlformats.org/officeDocument/2006/relationships/image" Target="../media/image3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5" Type="http://schemas.openxmlformats.org/officeDocument/2006/relationships/image" Target="../media/image2.svg"/><Relationship Id="rId4" Type="http://schemas.openxmlformats.org/officeDocument/2006/relationships/image" Target="../media/image3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6" Type="http://schemas.openxmlformats.org/officeDocument/2006/relationships/image" Target="../media/image2.svg"/><Relationship Id="rId5" Type="http://schemas.openxmlformats.org/officeDocument/2006/relationships/image" Target="../media/image6.jpg"/><Relationship Id="rId4" Type="http://schemas.openxmlformats.org/officeDocument/2006/relationships/image" Target="../media/image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eige_Background">
            <a:extLst>
              <a:ext uri="{FF2B5EF4-FFF2-40B4-BE49-F238E27FC236}">
                <a16:creationId xmlns:a16="http://schemas.microsoft.com/office/drawing/2014/main" id="{ABED915F-EF21-B433-2251-AE6654F4EDD2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69753699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16" imgH="216" progId="TCLayout.ActiveDocument.1">
                  <p:embed/>
                </p:oleObj>
              </mc:Choice>
              <mc:Fallback>
                <p:oleObj name="think-cell Folie" r:id="rId3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ogoPosition">
            <a:extLst>
              <a:ext uri="{FF2B5EF4-FFF2-40B4-BE49-F238E27FC236}">
                <a16:creationId xmlns:a16="http://schemas.microsoft.com/office/drawing/2014/main" id="{E01AAF98-68E5-B428-B7EC-6C9713C603D5}"/>
              </a:ext>
            </a:extLst>
          </p:cNvPr>
          <p:cNvSpPr/>
          <p:nvPr userDrawn="1"/>
        </p:nvSpPr>
        <p:spPr>
          <a:xfrm>
            <a:off x="411162" y="434459"/>
            <a:ext cx="2700300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l"/>
            <a:r>
              <a:rPr lang="de-DE" sz="1354" i="1"/>
              <a:t> 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6D4A80A-D470-DC99-1D2A-FD0667503266}"/>
              </a:ext>
            </a:extLst>
          </p:cNvPr>
          <p:cNvGrpSpPr/>
          <p:nvPr userDrawn="1"/>
        </p:nvGrpSpPr>
        <p:grpSpPr>
          <a:xfrm>
            <a:off x="1736088" y="1654865"/>
            <a:ext cx="8788404" cy="4202477"/>
            <a:chOff x="1736088" y="1654865"/>
            <a:chExt cx="8788404" cy="4202477"/>
          </a:xfrm>
        </p:grpSpPr>
        <p:sp>
          <p:nvSpPr>
            <p:cNvPr id="63" name="Textfeld 62">
              <a:extLst>
                <a:ext uri="{FF2B5EF4-FFF2-40B4-BE49-F238E27FC236}">
                  <a16:creationId xmlns:a16="http://schemas.microsoft.com/office/drawing/2014/main" id="{62B50E26-FB01-B05C-AEEF-C95A358F5013}"/>
                </a:ext>
              </a:extLst>
            </p:cNvPr>
            <p:cNvSpPr txBox="1"/>
            <p:nvPr userDrawn="1"/>
          </p:nvSpPr>
          <p:spPr>
            <a:xfrm>
              <a:off x="3111462" y="1654865"/>
              <a:ext cx="4216738" cy="2308324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de-DE" sz="14900" kern="0" spc="600" baseline="0" noProof="1">
                  <a:solidFill>
                    <a:srgbClr val="2B2928"/>
                  </a:solidFill>
                  <a:latin typeface="Gothic A1 Extrabold" pitchFamily="2" charset="-127"/>
                </a:rPr>
                <a:t>why</a:t>
              </a:r>
            </a:p>
          </p:txBody>
        </p:sp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id="{993F4E38-EBA6-BEA2-39C0-71CBF04C886D}"/>
                </a:ext>
              </a:extLst>
            </p:cNvPr>
            <p:cNvSpPr txBox="1"/>
            <p:nvPr userDrawn="1"/>
          </p:nvSpPr>
          <p:spPr>
            <a:xfrm>
              <a:off x="7235130" y="2263514"/>
              <a:ext cx="3289362" cy="1538883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de-DE" sz="10000" kern="0" noProof="1">
                  <a:solidFill>
                    <a:srgbClr val="2B2928"/>
                  </a:solidFill>
                  <a:latin typeface="Gothic A1" pitchFamily="2" charset="-127"/>
                  <a:ea typeface="Gothic A1 SemiBold" pitchFamily="2" charset="-127"/>
                  <a:cs typeface="Gothic A1 SemiBold" pitchFamily="2" charset="-127"/>
                </a:rPr>
                <a:t>is the</a:t>
              </a:r>
            </a:p>
          </p:txBody>
        </p:sp>
        <p:sp>
          <p:nvSpPr>
            <p:cNvPr id="65" name="Textfeld 64">
              <a:extLst>
                <a:ext uri="{FF2B5EF4-FFF2-40B4-BE49-F238E27FC236}">
                  <a16:creationId xmlns:a16="http://schemas.microsoft.com/office/drawing/2014/main" id="{C81E1C8C-7941-EE7B-A776-9109449ADE9A}"/>
                </a:ext>
              </a:extLst>
            </p:cNvPr>
            <p:cNvSpPr txBox="1"/>
            <p:nvPr userDrawn="1"/>
          </p:nvSpPr>
          <p:spPr>
            <a:xfrm>
              <a:off x="8544272" y="4175368"/>
              <a:ext cx="1838645" cy="1538883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de-DE" sz="10000" kern="0" noProof="1">
                  <a:solidFill>
                    <a:srgbClr val="2B2928"/>
                  </a:solidFill>
                  <a:latin typeface="Gothic A1" pitchFamily="2" charset="-127"/>
                  <a:ea typeface="Gothic A1 SemiBold" pitchFamily="2" charset="-127"/>
                  <a:cs typeface="Gothic A1 SemiBold" pitchFamily="2" charset="-127"/>
                </a:rPr>
                <a:t>ion</a:t>
              </a:r>
            </a:p>
          </p:txBody>
        </p:sp>
        <p:sp>
          <p:nvSpPr>
            <p:cNvPr id="66" name="Textfeld 65">
              <a:extLst>
                <a:ext uri="{FF2B5EF4-FFF2-40B4-BE49-F238E27FC236}">
                  <a16:creationId xmlns:a16="http://schemas.microsoft.com/office/drawing/2014/main" id="{A540BEFC-9064-D959-C55A-3415FD372CE8}"/>
                </a:ext>
              </a:extLst>
            </p:cNvPr>
            <p:cNvSpPr txBox="1"/>
            <p:nvPr userDrawn="1"/>
          </p:nvSpPr>
          <p:spPr>
            <a:xfrm>
              <a:off x="1736088" y="3564407"/>
              <a:ext cx="6885131" cy="2292935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de-DE" sz="14900" kern="0" spc="600" baseline="0" noProof="1">
                  <a:solidFill>
                    <a:srgbClr val="2B2928"/>
                  </a:solidFill>
                  <a:latin typeface="Gothic A1 Extrabold" pitchFamily="2" charset="-127"/>
                </a:rPr>
                <a:t>QUEST</a:t>
              </a:r>
            </a:p>
          </p:txBody>
        </p:sp>
      </p:grpSp>
      <p:pic>
        <p:nvPicPr>
          <p:cNvPr id="5" name="Quest 25 Jahre">
            <a:extLst>
              <a:ext uri="{FF2B5EF4-FFF2-40B4-BE49-F238E27FC236}">
                <a16:creationId xmlns:a16="http://schemas.microsoft.com/office/drawing/2014/main" id="{4AE8ABBD-0737-1A21-F90E-D64F43249B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08466" y="313408"/>
            <a:ext cx="3648176" cy="157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939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7065788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16" imgH="216" progId="TCLayout.ActiveDocument.1">
                  <p:embed/>
                </p:oleObj>
              </mc:Choice>
              <mc:Fallback>
                <p:oleObj name="think-cell Folie" r:id="rId3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ogoPosition">
            <a:extLst>
              <a:ext uri="{FF2B5EF4-FFF2-40B4-BE49-F238E27FC236}">
                <a16:creationId xmlns:a16="http://schemas.microsoft.com/office/drawing/2014/main" id="{18C9B4E5-BCF1-7999-16B2-999C4AB0291C}"/>
              </a:ext>
            </a:extLst>
          </p:cNvPr>
          <p:cNvSpPr/>
          <p:nvPr userDrawn="1"/>
        </p:nvSpPr>
        <p:spPr>
          <a:xfrm>
            <a:off x="411162" y="434459"/>
            <a:ext cx="2700300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l"/>
            <a:r>
              <a:rPr lang="de-DE" sz="1354" i="1"/>
              <a:t>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AAC040C-6095-E388-AA67-B4E53C8FA559}"/>
              </a:ext>
            </a:extLst>
          </p:cNvPr>
          <p:cNvGrpSpPr/>
          <p:nvPr userDrawn="1"/>
        </p:nvGrpSpPr>
        <p:grpSpPr>
          <a:xfrm>
            <a:off x="1736088" y="1654865"/>
            <a:ext cx="8788404" cy="4202477"/>
            <a:chOff x="1736088" y="1654865"/>
            <a:chExt cx="8788404" cy="4202477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DC43BC4B-4558-EAE1-A2C4-D38A288E5956}"/>
                </a:ext>
              </a:extLst>
            </p:cNvPr>
            <p:cNvSpPr txBox="1"/>
            <p:nvPr userDrawn="1"/>
          </p:nvSpPr>
          <p:spPr>
            <a:xfrm>
              <a:off x="3111462" y="1654865"/>
              <a:ext cx="4216738" cy="2308324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de-DE" sz="14900" kern="0" spc="600" baseline="0" noProof="1">
                  <a:solidFill>
                    <a:srgbClr val="2B2928"/>
                  </a:solidFill>
                  <a:latin typeface="Gothic A1 Extrabold" pitchFamily="2" charset="-127"/>
                </a:rPr>
                <a:t>why</a:t>
              </a:r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1EA47F97-CA62-BB1B-11DC-1488BC687A79}"/>
                </a:ext>
              </a:extLst>
            </p:cNvPr>
            <p:cNvSpPr txBox="1"/>
            <p:nvPr userDrawn="1"/>
          </p:nvSpPr>
          <p:spPr>
            <a:xfrm>
              <a:off x="7235130" y="2263514"/>
              <a:ext cx="3289362" cy="1538883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de-DE" sz="10000" kern="0" noProof="1">
                  <a:solidFill>
                    <a:srgbClr val="2B2928"/>
                  </a:solidFill>
                  <a:latin typeface="Gothic A1" pitchFamily="2" charset="-127"/>
                  <a:ea typeface="Gothic A1 SemiBold" pitchFamily="2" charset="-127"/>
                  <a:cs typeface="Gothic A1 SemiBold" pitchFamily="2" charset="-127"/>
                </a:rPr>
                <a:t>is the</a:t>
              </a:r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63025DAA-E76E-B2C5-59A9-1249DA057549}"/>
                </a:ext>
              </a:extLst>
            </p:cNvPr>
            <p:cNvSpPr txBox="1"/>
            <p:nvPr userDrawn="1"/>
          </p:nvSpPr>
          <p:spPr>
            <a:xfrm>
              <a:off x="8544272" y="4175368"/>
              <a:ext cx="1838645" cy="1538883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de-DE" sz="10000" kern="0" noProof="1">
                  <a:solidFill>
                    <a:srgbClr val="2B2928"/>
                  </a:solidFill>
                  <a:latin typeface="Gothic A1" pitchFamily="2" charset="-127"/>
                  <a:ea typeface="Gothic A1 SemiBold" pitchFamily="2" charset="-127"/>
                  <a:cs typeface="Gothic A1 SemiBold" pitchFamily="2" charset="-127"/>
                </a:rPr>
                <a:t>ion</a:t>
              </a: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D376A5A7-CD0E-45B0-BB1F-227BA58AA087}"/>
                </a:ext>
              </a:extLst>
            </p:cNvPr>
            <p:cNvSpPr txBox="1"/>
            <p:nvPr userDrawn="1"/>
          </p:nvSpPr>
          <p:spPr>
            <a:xfrm>
              <a:off x="1736088" y="3564407"/>
              <a:ext cx="6885131" cy="2292935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de-DE" sz="14900" kern="0" spc="600" baseline="0" noProof="1">
                  <a:solidFill>
                    <a:srgbClr val="2B2928"/>
                  </a:solidFill>
                  <a:latin typeface="Gothic A1 Extrabold" pitchFamily="2" charset="-127"/>
                </a:rPr>
                <a:t>QUEST</a:t>
              </a:r>
            </a:p>
          </p:txBody>
        </p:sp>
      </p:grpSp>
      <p:pic>
        <p:nvPicPr>
          <p:cNvPr id="6" name="Quest 25 Jahre">
            <a:extLst>
              <a:ext uri="{FF2B5EF4-FFF2-40B4-BE49-F238E27FC236}">
                <a16:creationId xmlns:a16="http://schemas.microsoft.com/office/drawing/2014/main" id="{BD0A2576-745B-912C-CFA6-D8DA249D61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08466" y="313408"/>
            <a:ext cx="3648176" cy="157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146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ei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eige_Background">
            <a:extLst>
              <a:ext uri="{FF2B5EF4-FFF2-40B4-BE49-F238E27FC236}">
                <a16:creationId xmlns:a16="http://schemas.microsoft.com/office/drawing/2014/main" id="{ABED915F-EF21-B433-2251-AE6654F4EDD2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69753699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16" imgH="216" progId="TCLayout.ActiveDocument.1">
                  <p:embed/>
                </p:oleObj>
              </mc:Choice>
              <mc:Fallback>
                <p:oleObj name="think-cell Folie" r:id="rId3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ogoPosition">
            <a:extLst>
              <a:ext uri="{FF2B5EF4-FFF2-40B4-BE49-F238E27FC236}">
                <a16:creationId xmlns:a16="http://schemas.microsoft.com/office/drawing/2014/main" id="{E01AAF98-68E5-B428-B7EC-6C9713C603D5}"/>
              </a:ext>
            </a:extLst>
          </p:cNvPr>
          <p:cNvSpPr/>
          <p:nvPr userDrawn="1"/>
        </p:nvSpPr>
        <p:spPr>
          <a:xfrm>
            <a:off x="803412" y="2276872"/>
            <a:ext cx="2700300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l"/>
            <a:r>
              <a:rPr lang="de-DE" sz="1354" i="1"/>
              <a:t>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2B50E26-FB01-B05C-AEEF-C95A358F5013}"/>
              </a:ext>
            </a:extLst>
          </p:cNvPr>
          <p:cNvSpPr txBox="1"/>
          <p:nvPr userDrawn="1"/>
        </p:nvSpPr>
        <p:spPr>
          <a:xfrm>
            <a:off x="803412" y="3478747"/>
            <a:ext cx="8745179" cy="1080000"/>
          </a:xfrm>
          <a:prstGeom prst="rect">
            <a:avLst/>
          </a:prstGeom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de-DE" sz="6000" kern="0" spc="600" baseline="0" noProof="1">
                <a:solidFill>
                  <a:srgbClr val="2B2928"/>
                </a:solidFill>
                <a:latin typeface="+mj-lt"/>
              </a:rPr>
              <a:t>Präsentationstitel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93F4E38-EBA6-BEA2-39C0-71CBF04C886D}"/>
              </a:ext>
            </a:extLst>
          </p:cNvPr>
          <p:cNvSpPr txBox="1"/>
          <p:nvPr userDrawn="1"/>
        </p:nvSpPr>
        <p:spPr>
          <a:xfrm>
            <a:off x="803412" y="4689232"/>
            <a:ext cx="8745179" cy="828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/>
            <a:r>
              <a:rPr lang="de-DE" sz="3000" kern="0" noProof="1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Untertitel in der zweiten Zeile</a:t>
            </a:r>
          </a:p>
        </p:txBody>
      </p:sp>
      <p:pic>
        <p:nvPicPr>
          <p:cNvPr id="2" name="Quest 25 Jahre">
            <a:extLst>
              <a:ext uri="{FF2B5EF4-FFF2-40B4-BE49-F238E27FC236}">
                <a16:creationId xmlns:a16="http://schemas.microsoft.com/office/drawing/2014/main" id="{79766A23-4DC7-D270-CFBC-8A82CE2E1BE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08466" y="313408"/>
            <a:ext cx="3648176" cy="157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89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Weiß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7065788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16" imgH="216" progId="TCLayout.ActiveDocument.1">
                  <p:embed/>
                </p:oleObj>
              </mc:Choice>
              <mc:Fallback>
                <p:oleObj name="think-cell Folie" r:id="rId3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ogoPosition">
            <a:extLst>
              <a:ext uri="{FF2B5EF4-FFF2-40B4-BE49-F238E27FC236}">
                <a16:creationId xmlns:a16="http://schemas.microsoft.com/office/drawing/2014/main" id="{18C9B4E5-BCF1-7999-16B2-999C4AB0291C}"/>
              </a:ext>
            </a:extLst>
          </p:cNvPr>
          <p:cNvSpPr/>
          <p:nvPr userDrawn="1"/>
        </p:nvSpPr>
        <p:spPr>
          <a:xfrm>
            <a:off x="803412" y="2276872"/>
            <a:ext cx="2700300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l"/>
            <a:r>
              <a:rPr lang="de-DE" sz="1354" i="1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5058B0-D190-658D-35F2-88A6D851F844}"/>
              </a:ext>
            </a:extLst>
          </p:cNvPr>
          <p:cNvSpPr txBox="1"/>
          <p:nvPr userDrawn="1"/>
        </p:nvSpPr>
        <p:spPr>
          <a:xfrm>
            <a:off x="803412" y="3478747"/>
            <a:ext cx="8745179" cy="1080000"/>
          </a:xfrm>
          <a:prstGeom prst="rect">
            <a:avLst/>
          </a:prstGeom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de-DE" sz="6000" kern="0" spc="600" baseline="0" noProof="1">
                <a:solidFill>
                  <a:srgbClr val="2B2928"/>
                </a:solidFill>
                <a:latin typeface="+mj-lt"/>
              </a:rPr>
              <a:t>Präsentationstitel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5390E7-B4C3-4BC3-7ACD-210EB3ADEF6C}"/>
              </a:ext>
            </a:extLst>
          </p:cNvPr>
          <p:cNvSpPr txBox="1"/>
          <p:nvPr userDrawn="1"/>
        </p:nvSpPr>
        <p:spPr>
          <a:xfrm>
            <a:off x="803412" y="4689232"/>
            <a:ext cx="8745179" cy="828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/>
            <a:r>
              <a:rPr lang="de-DE" sz="3000" kern="0" noProof="1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Untertitel in der zweiten Zeile</a:t>
            </a:r>
          </a:p>
        </p:txBody>
      </p:sp>
      <p:pic>
        <p:nvPicPr>
          <p:cNvPr id="7" name="Quest 25 Jahre">
            <a:extLst>
              <a:ext uri="{FF2B5EF4-FFF2-40B4-BE49-F238E27FC236}">
                <a16:creationId xmlns:a16="http://schemas.microsoft.com/office/drawing/2014/main" id="{07B2AD52-9F2E-B688-2B6E-79121B768C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08466" y="313408"/>
            <a:ext cx="3648176" cy="157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54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eige_Background">
            <a:extLst>
              <a:ext uri="{FF2B5EF4-FFF2-40B4-BE49-F238E27FC236}">
                <a16:creationId xmlns:a16="http://schemas.microsoft.com/office/drawing/2014/main" id="{33F43104-0A96-9C83-B98E-11AAA7DCB98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95CDE9D-EE1B-7E15-ADFE-9A178BBF91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645455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22" imgH="623" progId="TCLayout.ActiveDocument.1">
                  <p:embed/>
                </p:oleObj>
              </mc:Choice>
              <mc:Fallback>
                <p:oleObj name="think-cell Folie" r:id="rId3" imgW="622" imgH="62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95CDE9D-EE1B-7E15-ADFE-9A178BBF91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3E62072-0353-A0CE-AEE7-79CB3993F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08" y="1108973"/>
            <a:ext cx="216000" cy="324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919A55-66DB-1F12-FA46-2661B74708E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A17A9F-9869-BBC7-9852-1B7EA0587A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Orange_Quadrat">
            <a:extLst>
              <a:ext uri="{FF2B5EF4-FFF2-40B4-BE49-F238E27FC236}">
                <a16:creationId xmlns:a16="http://schemas.microsoft.com/office/drawing/2014/main" id="{548F3C66-B8E3-D38E-FCDE-B32539E957D4}"/>
              </a:ext>
            </a:extLst>
          </p:cNvPr>
          <p:cNvSpPr/>
          <p:nvPr userDrawn="1"/>
        </p:nvSpPr>
        <p:spPr bwMode="auto">
          <a:xfrm>
            <a:off x="127208" y="548680"/>
            <a:ext cx="270000" cy="270000"/>
          </a:xfrm>
          <a:prstGeom prst="rect">
            <a:avLst/>
          </a:prstGeom>
          <a:solidFill>
            <a:srgbClr val="E37204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10" name="Line 44">
            <a:extLst>
              <a:ext uri="{FF2B5EF4-FFF2-40B4-BE49-F238E27FC236}">
                <a16:creationId xmlns:a16="http://schemas.microsoft.com/office/drawing/2014/main" id="{0E1851A8-2325-30E0-F8C4-F8CBFA243D7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097026" y="188640"/>
            <a:ext cx="0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de-DE" sz="1723" dirty="0">
              <a:latin typeface="Gothic A1" pitchFamily="2" charset="-127"/>
            </a:endParaRPr>
          </a:p>
        </p:txBody>
      </p:sp>
      <p:sp>
        <p:nvSpPr>
          <p:cNvPr id="11" name="logoPosition">
            <a:extLst>
              <a:ext uri="{FF2B5EF4-FFF2-40B4-BE49-F238E27FC236}">
                <a16:creationId xmlns:a16="http://schemas.microsoft.com/office/drawing/2014/main" id="{6FD5E9C2-3E23-0675-1711-3D35C797970F}"/>
              </a:ext>
            </a:extLst>
          </p:cNvPr>
          <p:cNvSpPr/>
          <p:nvPr userDrawn="1"/>
        </p:nvSpPr>
        <p:spPr>
          <a:xfrm>
            <a:off x="10182351" y="188640"/>
            <a:ext cx="848805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l"/>
            <a:r>
              <a:rPr lang="de-DE" sz="1354" i="1"/>
              <a:t> </a:t>
            </a:r>
          </a:p>
        </p:txBody>
      </p:sp>
      <p:pic>
        <p:nvPicPr>
          <p:cNvPr id="12" name="Quest 25 Jahre">
            <a:extLst>
              <a:ext uri="{FF2B5EF4-FFF2-40B4-BE49-F238E27FC236}">
                <a16:creationId xmlns:a16="http://schemas.microsoft.com/office/drawing/2014/main" id="{07B2BF6D-9229-0886-92A3-991F7FBBC2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554" y="159992"/>
            <a:ext cx="941106" cy="32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34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  <p15:guide id="2" pos="3727" userDrawn="1">
          <p15:clr>
            <a:srgbClr val="FBAE40"/>
          </p15:clr>
        </p15:guide>
        <p15:guide id="3" pos="3953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pos="3840" userDrawn="1">
          <p15:clr>
            <a:srgbClr val="A4A3A4"/>
          </p15:clr>
        </p15:guide>
        <p15:guide id="6" orient="horz" pos="2160" userDrawn="1">
          <p15:clr>
            <a:srgbClr val="FBAE40"/>
          </p15:clr>
        </p15:guide>
        <p15:guide id="7" orient="horz" pos="2296" userDrawn="1">
          <p15:clr>
            <a:srgbClr val="FBAE40"/>
          </p15:clr>
        </p15:guide>
        <p15:guide id="8" orient="horz" pos="4110" userDrawn="1">
          <p15:clr>
            <a:srgbClr val="FBAE40"/>
          </p15:clr>
        </p15:guide>
        <p15:guide id="9" orient="horz" pos="346" userDrawn="1">
          <p15:clr>
            <a:srgbClr val="FBAE40"/>
          </p15:clr>
        </p15:guide>
        <p15:guide id="10" orient="horz" pos="2228" userDrawn="1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8477907-E1D0-215F-0C4F-102F34ACCDD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40871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22" imgH="623" progId="TCLayout.ActiveDocument.1">
                  <p:embed/>
                </p:oleObj>
              </mc:Choice>
              <mc:Fallback>
                <p:oleObj name="think-cell Folie" r:id="rId3" imgW="622" imgH="62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8477907-E1D0-215F-0C4F-102F34ACCD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3276613-D0FC-F81F-281B-0A8AD6B0C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8F7F4C-6353-E239-A1E8-53E1EE9494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0654BE-EE9F-73E5-0197-905082B239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2243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27" userDrawn="1">
          <p15:clr>
            <a:srgbClr val="FBAE40"/>
          </p15:clr>
        </p15:guide>
        <p15:guide id="2" pos="3953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pos="302" userDrawn="1">
          <p15:clr>
            <a:srgbClr val="FBAE40"/>
          </p15:clr>
        </p15:guide>
        <p15:guide id="5" pos="3840" userDrawn="1">
          <p15:clr>
            <a:srgbClr val="A4A3A4"/>
          </p15:clr>
        </p15:guide>
        <p15:guide id="6" orient="horz" pos="2160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2296" userDrawn="1">
          <p15:clr>
            <a:srgbClr val="FBAE40"/>
          </p15:clr>
        </p15:guide>
        <p15:guide id="9" orient="horz" pos="4110" userDrawn="1">
          <p15:clr>
            <a:srgbClr val="FBAE40"/>
          </p15:clr>
        </p15:guide>
        <p15:guide id="10" orient="horz" pos="2228" userDrawn="1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Folie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eige_Background">
            <a:extLst>
              <a:ext uri="{FF2B5EF4-FFF2-40B4-BE49-F238E27FC236}">
                <a16:creationId xmlns:a16="http://schemas.microsoft.com/office/drawing/2014/main" id="{33F43104-0A96-9C83-B98E-11AAA7DCB98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95CDE9D-EE1B-7E15-ADFE-9A178BBF91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645455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22" imgH="623" progId="TCLayout.ActiveDocument.1">
                  <p:embed/>
                </p:oleObj>
              </mc:Choice>
              <mc:Fallback>
                <p:oleObj name="think-cell Folie" r:id="rId3" imgW="622" imgH="62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95CDE9D-EE1B-7E15-ADFE-9A178BBF91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919A55-66DB-1F12-FA46-2661B74708E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A17A9F-9869-BBC7-9852-1B7EA0587A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Line 44">
            <a:extLst>
              <a:ext uri="{FF2B5EF4-FFF2-40B4-BE49-F238E27FC236}">
                <a16:creationId xmlns:a16="http://schemas.microsoft.com/office/drawing/2014/main" id="{0E1851A8-2325-30E0-F8C4-F8CBFA243D7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097026" y="188640"/>
            <a:ext cx="0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de-DE" sz="1723" dirty="0">
              <a:latin typeface="Gothic A1" pitchFamily="2" charset="-127"/>
            </a:endParaRPr>
          </a:p>
        </p:txBody>
      </p:sp>
      <p:sp>
        <p:nvSpPr>
          <p:cNvPr id="2" name="logoPosition">
            <a:extLst>
              <a:ext uri="{FF2B5EF4-FFF2-40B4-BE49-F238E27FC236}">
                <a16:creationId xmlns:a16="http://schemas.microsoft.com/office/drawing/2014/main" id="{A3D9EEF4-3CB9-959A-8946-AC28B36ACA02}"/>
              </a:ext>
            </a:extLst>
          </p:cNvPr>
          <p:cNvSpPr/>
          <p:nvPr userDrawn="1"/>
        </p:nvSpPr>
        <p:spPr>
          <a:xfrm>
            <a:off x="10182351" y="188640"/>
            <a:ext cx="848805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l"/>
            <a:r>
              <a:rPr lang="de-DE" sz="1354" i="1"/>
              <a:t> </a:t>
            </a:r>
          </a:p>
        </p:txBody>
      </p:sp>
      <p:pic>
        <p:nvPicPr>
          <p:cNvPr id="7" name="Quest 25 Jahre">
            <a:extLst>
              <a:ext uri="{FF2B5EF4-FFF2-40B4-BE49-F238E27FC236}">
                <a16:creationId xmlns:a16="http://schemas.microsoft.com/office/drawing/2014/main" id="{C3B2AE73-FA09-6AD1-B9BB-9852026C75E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554" y="159992"/>
            <a:ext cx="941106" cy="32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224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53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pos="3727" userDrawn="1">
          <p15:clr>
            <a:srgbClr val="FBAE40"/>
          </p15:clr>
        </p15:guide>
        <p15:guide id="4" pos="302" userDrawn="1">
          <p15:clr>
            <a:srgbClr val="FBAE40"/>
          </p15:clr>
        </p15:guide>
        <p15:guide id="5" pos="3840" userDrawn="1">
          <p15:clr>
            <a:srgbClr val="A4A3A4"/>
          </p15:clr>
        </p15:guide>
        <p15:guide id="6" orient="horz" pos="2160" userDrawn="1">
          <p15:clr>
            <a:srgbClr val="FBAE40"/>
          </p15:clr>
        </p15:guide>
        <p15:guide id="7" orient="horz" pos="2296" userDrawn="1">
          <p15:clr>
            <a:srgbClr val="FBAE40"/>
          </p15:clr>
        </p15:guide>
        <p15:guide id="8" orient="horz" pos="4110" userDrawn="1">
          <p15:clr>
            <a:srgbClr val="FBAE40"/>
          </p15:clr>
        </p15:guide>
        <p15:guide id="9" orient="horz" pos="346" userDrawn="1">
          <p15:clr>
            <a:srgbClr val="FBAE40"/>
          </p15:clr>
        </p15:guide>
        <p15:guide id="10" orient="horz" pos="2228" userDrawn="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e Folie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8477907-E1D0-215F-0C4F-102F34ACCDD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40871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22" imgH="623" progId="TCLayout.ActiveDocument.1">
                  <p:embed/>
                </p:oleObj>
              </mc:Choice>
              <mc:Fallback>
                <p:oleObj name="think-cell Folie" r:id="rId3" imgW="622" imgH="62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8477907-E1D0-215F-0C4F-102F34ACCD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8F7F4C-6353-E239-A1E8-53E1EE9494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0654BE-EE9F-73E5-0197-905082B239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Line 44">
            <a:extLst>
              <a:ext uri="{FF2B5EF4-FFF2-40B4-BE49-F238E27FC236}">
                <a16:creationId xmlns:a16="http://schemas.microsoft.com/office/drawing/2014/main" id="{5D851961-D4D3-CB07-6A1F-E0E80F2EA6F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097026" y="188640"/>
            <a:ext cx="0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de-DE" sz="1723" dirty="0">
              <a:latin typeface="Gothic A1" pitchFamily="2" charset="-127"/>
            </a:endParaRPr>
          </a:p>
        </p:txBody>
      </p:sp>
      <p:pic>
        <p:nvPicPr>
          <p:cNvPr id="2" name="Quest 25 Jahre">
            <a:extLst>
              <a:ext uri="{FF2B5EF4-FFF2-40B4-BE49-F238E27FC236}">
                <a16:creationId xmlns:a16="http://schemas.microsoft.com/office/drawing/2014/main" id="{DA94A5AC-0AB5-760A-654C-CEB0D8F088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554" y="159992"/>
            <a:ext cx="941106" cy="32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3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53" userDrawn="1">
          <p15:clr>
            <a:srgbClr val="FBAE40"/>
          </p15:clr>
        </p15:guide>
        <p15:guide id="2" pos="3727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pos="3840" userDrawn="1">
          <p15:clr>
            <a:srgbClr val="A4A3A4"/>
          </p15:clr>
        </p15:guide>
        <p15:guide id="6" orient="horz" pos="2160" userDrawn="1">
          <p15:clr>
            <a:srgbClr val="FBAE40"/>
          </p15:clr>
        </p15:guide>
        <p15:guide id="7" orient="horz" pos="2296" userDrawn="1">
          <p15:clr>
            <a:srgbClr val="FBAE40"/>
          </p15:clr>
        </p15:guide>
        <p15:guide id="8" orient="horz" pos="4110" userDrawn="1">
          <p15:clr>
            <a:srgbClr val="FBAE40"/>
          </p15:clr>
        </p15:guide>
        <p15:guide id="9" orient="horz" pos="346" userDrawn="1">
          <p15:clr>
            <a:srgbClr val="FBAE40"/>
          </p15:clr>
        </p15:guide>
        <p15:guide id="10" orient="horz" pos="2228" userDrawn="1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en 1/2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E3EDA268-616F-DEA6-2AB4-136EF085264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28041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22" imgH="623" progId="TCLayout.ActiveDocument.1">
                  <p:embed/>
                </p:oleObj>
              </mc:Choice>
              <mc:Fallback>
                <p:oleObj name="think-cell Folie" r:id="rId3" imgW="622" imgH="62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3EDA268-616F-DEA6-2AB4-136EF08526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eige_Background">
            <a:extLst>
              <a:ext uri="{FF2B5EF4-FFF2-40B4-BE49-F238E27FC236}">
                <a16:creationId xmlns:a16="http://schemas.microsoft.com/office/drawing/2014/main" id="{B53FCA85-EB5F-E5D1-242A-0CE1CA626BD7}"/>
              </a:ext>
            </a:extLst>
          </p:cNvPr>
          <p:cNvSpPr/>
          <p:nvPr userDrawn="1"/>
        </p:nvSpPr>
        <p:spPr bwMode="auto">
          <a:xfrm>
            <a:off x="0" y="0"/>
            <a:ext cx="12192000" cy="3429000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8DBD3C-1DC5-B955-A201-21B92A27F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08" y="1108973"/>
            <a:ext cx="216000" cy="324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16191-FFDF-5484-AEFC-CD3DF66DB9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C03792-9115-23D4-AED6-4F8E65AC7B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Orange_Quadrat">
            <a:extLst>
              <a:ext uri="{FF2B5EF4-FFF2-40B4-BE49-F238E27FC236}">
                <a16:creationId xmlns:a16="http://schemas.microsoft.com/office/drawing/2014/main" id="{DDA08D1D-61E4-2559-D0A2-79950EDE68E6}"/>
              </a:ext>
            </a:extLst>
          </p:cNvPr>
          <p:cNvSpPr/>
          <p:nvPr userDrawn="1"/>
        </p:nvSpPr>
        <p:spPr bwMode="auto">
          <a:xfrm>
            <a:off x="127208" y="548680"/>
            <a:ext cx="270000" cy="270000"/>
          </a:xfrm>
          <a:prstGeom prst="rect">
            <a:avLst/>
          </a:prstGeom>
          <a:solidFill>
            <a:srgbClr val="E37204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13" name="Line 44">
            <a:extLst>
              <a:ext uri="{FF2B5EF4-FFF2-40B4-BE49-F238E27FC236}">
                <a16:creationId xmlns:a16="http://schemas.microsoft.com/office/drawing/2014/main" id="{AF895FE7-AD79-B830-D146-907671CC778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097026" y="188640"/>
            <a:ext cx="0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de-DE" sz="1723" dirty="0">
              <a:latin typeface="Gothic A1" pitchFamily="2" charset="-127"/>
            </a:endParaRPr>
          </a:p>
        </p:txBody>
      </p:sp>
      <p:sp>
        <p:nvSpPr>
          <p:cNvPr id="6" name="logoPosition">
            <a:extLst>
              <a:ext uri="{FF2B5EF4-FFF2-40B4-BE49-F238E27FC236}">
                <a16:creationId xmlns:a16="http://schemas.microsoft.com/office/drawing/2014/main" id="{34E9180F-6D4A-9F32-0EAA-A9586FDBCE48}"/>
              </a:ext>
            </a:extLst>
          </p:cNvPr>
          <p:cNvSpPr/>
          <p:nvPr userDrawn="1"/>
        </p:nvSpPr>
        <p:spPr>
          <a:xfrm>
            <a:off x="10182351" y="188640"/>
            <a:ext cx="848805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l"/>
            <a:r>
              <a:rPr lang="de-DE" sz="1354" i="1"/>
              <a:t> </a:t>
            </a:r>
          </a:p>
        </p:txBody>
      </p:sp>
      <p:pic>
        <p:nvPicPr>
          <p:cNvPr id="8" name="Quest 25 Jahre">
            <a:extLst>
              <a:ext uri="{FF2B5EF4-FFF2-40B4-BE49-F238E27FC236}">
                <a16:creationId xmlns:a16="http://schemas.microsoft.com/office/drawing/2014/main" id="{4D39F7F9-DB9C-3C7A-6F59-6B1CA14336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554" y="159992"/>
            <a:ext cx="941106" cy="32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975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53" userDrawn="1">
          <p15:clr>
            <a:srgbClr val="FBAE40"/>
          </p15:clr>
        </p15:guide>
        <p15:guide id="3" pos="3727" userDrawn="1">
          <p15:clr>
            <a:srgbClr val="FBAE40"/>
          </p15:clr>
        </p15:guide>
        <p15:guide id="4" pos="302" userDrawn="1">
          <p15:clr>
            <a:srgbClr val="FBAE40"/>
          </p15:clr>
        </p15:guide>
        <p15:guide id="5" pos="7378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2296" userDrawn="1">
          <p15:clr>
            <a:srgbClr val="FBAE40"/>
          </p15:clr>
        </p15:guide>
        <p15:guide id="9" orient="horz" pos="4110" userDrawn="1">
          <p15:clr>
            <a:srgbClr val="FBAE40"/>
          </p15:clr>
        </p15:guide>
        <p15:guide id="10" orient="horz" pos="2228" userDrawn="1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ten 1/2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E3EDA268-616F-DEA6-2AB4-136EF085264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28041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22" imgH="623" progId="TCLayout.ActiveDocument.1">
                  <p:embed/>
                </p:oleObj>
              </mc:Choice>
              <mc:Fallback>
                <p:oleObj name="think-cell Folie" r:id="rId3" imgW="622" imgH="62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3EDA268-616F-DEA6-2AB4-136EF08526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eige_Background">
            <a:extLst>
              <a:ext uri="{FF2B5EF4-FFF2-40B4-BE49-F238E27FC236}">
                <a16:creationId xmlns:a16="http://schemas.microsoft.com/office/drawing/2014/main" id="{B53FCA85-EB5F-E5D1-242A-0CE1CA626BD7}"/>
              </a:ext>
            </a:extLst>
          </p:cNvPr>
          <p:cNvSpPr/>
          <p:nvPr userDrawn="1"/>
        </p:nvSpPr>
        <p:spPr bwMode="auto">
          <a:xfrm>
            <a:off x="0" y="3429000"/>
            <a:ext cx="12192000" cy="3429000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8DBD3C-1DC5-B955-A201-21B92A27F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16191-FFDF-5484-AEFC-CD3DF66DB9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C03792-9115-23D4-AED6-4F8E65AC7B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399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53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pos="3727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2228" userDrawn="1">
          <p15:clr>
            <a:srgbClr val="A4A3A4"/>
          </p15:clr>
        </p15:guide>
        <p15:guide id="9" orient="horz" pos="2296" userDrawn="1">
          <p15:clr>
            <a:srgbClr val="FBAE40"/>
          </p15:clr>
        </p15:guide>
        <p15:guide id="10" orient="horz" pos="411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en 2/3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ige_Background">
            <a:extLst>
              <a:ext uri="{FF2B5EF4-FFF2-40B4-BE49-F238E27FC236}">
                <a16:creationId xmlns:a16="http://schemas.microsoft.com/office/drawing/2014/main" id="{EB18A325-B503-5AC7-F618-4F20DB8A915E}"/>
              </a:ext>
            </a:extLst>
          </p:cNvPr>
          <p:cNvSpPr/>
          <p:nvPr userDrawn="1"/>
        </p:nvSpPr>
        <p:spPr bwMode="auto">
          <a:xfrm>
            <a:off x="0" y="0"/>
            <a:ext cx="12192000" cy="4572000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4830743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16" imgH="216" progId="TCLayout.ActiveDocument.1">
                  <p:embed/>
                </p:oleObj>
              </mc:Choice>
              <mc:Fallback>
                <p:oleObj name="think-cell Folie" r:id="rId3" imgW="216" imgH="2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10">
            <a:extLst>
              <a:ext uri="{FF2B5EF4-FFF2-40B4-BE49-F238E27FC236}">
                <a16:creationId xmlns:a16="http://schemas.microsoft.com/office/drawing/2014/main" id="{1E278BAF-52CE-8558-7015-1D9639194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08" y="1108973"/>
            <a:ext cx="216000" cy="324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4FF78BB-B3ED-19FD-2645-0D566AD5B8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C1D3D39-C0C5-123B-CA02-D486C08F75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Orange_Quadrat">
            <a:extLst>
              <a:ext uri="{FF2B5EF4-FFF2-40B4-BE49-F238E27FC236}">
                <a16:creationId xmlns:a16="http://schemas.microsoft.com/office/drawing/2014/main" id="{DF4836C1-5C02-CC44-65B0-B023F4F67000}"/>
              </a:ext>
            </a:extLst>
          </p:cNvPr>
          <p:cNvSpPr/>
          <p:nvPr userDrawn="1"/>
        </p:nvSpPr>
        <p:spPr bwMode="auto">
          <a:xfrm>
            <a:off x="127208" y="548680"/>
            <a:ext cx="270000" cy="270000"/>
          </a:xfrm>
          <a:prstGeom prst="rect">
            <a:avLst/>
          </a:prstGeom>
          <a:solidFill>
            <a:srgbClr val="E37204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17" name="Line 44">
            <a:extLst>
              <a:ext uri="{FF2B5EF4-FFF2-40B4-BE49-F238E27FC236}">
                <a16:creationId xmlns:a16="http://schemas.microsoft.com/office/drawing/2014/main" id="{E5ED7318-130B-FBB1-618C-6BD3FD9C5AB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097026" y="188640"/>
            <a:ext cx="0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de-DE" sz="1723" dirty="0">
              <a:latin typeface="Gothic A1" pitchFamily="2" charset="-127"/>
            </a:endParaRPr>
          </a:p>
        </p:txBody>
      </p:sp>
      <p:sp>
        <p:nvSpPr>
          <p:cNvPr id="4" name="logoPosition">
            <a:extLst>
              <a:ext uri="{FF2B5EF4-FFF2-40B4-BE49-F238E27FC236}">
                <a16:creationId xmlns:a16="http://schemas.microsoft.com/office/drawing/2014/main" id="{49DB9ACD-D6EF-6826-FA3E-975201AB7B18}"/>
              </a:ext>
            </a:extLst>
          </p:cNvPr>
          <p:cNvSpPr/>
          <p:nvPr userDrawn="1"/>
        </p:nvSpPr>
        <p:spPr>
          <a:xfrm>
            <a:off x="10182351" y="188640"/>
            <a:ext cx="848805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l"/>
            <a:r>
              <a:rPr lang="de-DE" sz="1354" i="1"/>
              <a:t> </a:t>
            </a:r>
          </a:p>
        </p:txBody>
      </p:sp>
      <p:pic>
        <p:nvPicPr>
          <p:cNvPr id="5" name="Quest 25 Jahre">
            <a:extLst>
              <a:ext uri="{FF2B5EF4-FFF2-40B4-BE49-F238E27FC236}">
                <a16:creationId xmlns:a16="http://schemas.microsoft.com/office/drawing/2014/main" id="{60C958BE-CBAE-41D5-5FDB-B6D57002AC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554" y="159992"/>
            <a:ext cx="941106" cy="32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7478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53" userDrawn="1">
          <p15:clr>
            <a:srgbClr val="FBAE40"/>
          </p15:clr>
        </p15:guide>
        <p15:guide id="3" pos="3727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2228" userDrawn="1">
          <p15:clr>
            <a:srgbClr val="A4A3A4"/>
          </p15:clr>
        </p15:guide>
        <p15:guide id="9" orient="horz" pos="2296" userDrawn="1">
          <p15:clr>
            <a:srgbClr val="FBAE40"/>
          </p15:clr>
        </p15:guide>
        <p15:guide id="10" orient="horz" pos="411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en 3/4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ige_Background">
            <a:extLst>
              <a:ext uri="{FF2B5EF4-FFF2-40B4-BE49-F238E27FC236}">
                <a16:creationId xmlns:a16="http://schemas.microsoft.com/office/drawing/2014/main" id="{EB18A325-B503-5AC7-F618-4F20DB8A915E}"/>
              </a:ext>
            </a:extLst>
          </p:cNvPr>
          <p:cNvSpPr/>
          <p:nvPr userDrawn="1"/>
        </p:nvSpPr>
        <p:spPr bwMode="auto">
          <a:xfrm>
            <a:off x="0" y="0"/>
            <a:ext cx="12192000" cy="5143500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4830743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16" imgH="216" progId="TCLayout.ActiveDocument.1">
                  <p:embed/>
                </p:oleObj>
              </mc:Choice>
              <mc:Fallback>
                <p:oleObj name="think-cell Folie" r:id="rId3" imgW="216" imgH="2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10">
            <a:extLst>
              <a:ext uri="{FF2B5EF4-FFF2-40B4-BE49-F238E27FC236}">
                <a16:creationId xmlns:a16="http://schemas.microsoft.com/office/drawing/2014/main" id="{1E278BAF-52CE-8558-7015-1D9639194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08" y="1108973"/>
            <a:ext cx="216000" cy="324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4FF78BB-B3ED-19FD-2645-0D566AD5B8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C1D3D39-C0C5-123B-CA02-D486C08F75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Orange_Quadrat">
            <a:extLst>
              <a:ext uri="{FF2B5EF4-FFF2-40B4-BE49-F238E27FC236}">
                <a16:creationId xmlns:a16="http://schemas.microsoft.com/office/drawing/2014/main" id="{DF4836C1-5C02-CC44-65B0-B023F4F67000}"/>
              </a:ext>
            </a:extLst>
          </p:cNvPr>
          <p:cNvSpPr/>
          <p:nvPr userDrawn="1"/>
        </p:nvSpPr>
        <p:spPr bwMode="auto">
          <a:xfrm>
            <a:off x="127208" y="548680"/>
            <a:ext cx="270000" cy="270000"/>
          </a:xfrm>
          <a:prstGeom prst="rect">
            <a:avLst/>
          </a:prstGeom>
          <a:solidFill>
            <a:srgbClr val="E37204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17" name="Line 44">
            <a:extLst>
              <a:ext uri="{FF2B5EF4-FFF2-40B4-BE49-F238E27FC236}">
                <a16:creationId xmlns:a16="http://schemas.microsoft.com/office/drawing/2014/main" id="{E5ED7318-130B-FBB1-618C-6BD3FD9C5AB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097026" y="188640"/>
            <a:ext cx="0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de-DE" sz="1723" dirty="0">
              <a:latin typeface="Gothic A1" pitchFamily="2" charset="-127"/>
            </a:endParaRPr>
          </a:p>
        </p:txBody>
      </p:sp>
      <p:sp>
        <p:nvSpPr>
          <p:cNvPr id="4" name="logoPosition">
            <a:extLst>
              <a:ext uri="{FF2B5EF4-FFF2-40B4-BE49-F238E27FC236}">
                <a16:creationId xmlns:a16="http://schemas.microsoft.com/office/drawing/2014/main" id="{6AC7D989-CCD7-2F5B-CF84-051B1E27B9FE}"/>
              </a:ext>
            </a:extLst>
          </p:cNvPr>
          <p:cNvSpPr/>
          <p:nvPr userDrawn="1"/>
        </p:nvSpPr>
        <p:spPr>
          <a:xfrm>
            <a:off x="10182351" y="188640"/>
            <a:ext cx="848805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l"/>
            <a:r>
              <a:rPr lang="de-DE" sz="1354" i="1"/>
              <a:t> </a:t>
            </a:r>
          </a:p>
        </p:txBody>
      </p:sp>
      <p:pic>
        <p:nvPicPr>
          <p:cNvPr id="5" name="Quest 25 Jahre">
            <a:extLst>
              <a:ext uri="{FF2B5EF4-FFF2-40B4-BE49-F238E27FC236}">
                <a16:creationId xmlns:a16="http://schemas.microsoft.com/office/drawing/2014/main" id="{9A104426-1247-407E-7093-DC9991C388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554" y="159992"/>
            <a:ext cx="941106" cy="32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545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53" userDrawn="1">
          <p15:clr>
            <a:srgbClr val="FBAE40"/>
          </p15:clr>
        </p15:guide>
        <p15:guide id="3" pos="3727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2228" userDrawn="1">
          <p15:clr>
            <a:srgbClr val="A4A3A4"/>
          </p15:clr>
        </p15:guide>
        <p15:guide id="9" orient="horz" pos="2296" userDrawn="1">
          <p15:clr>
            <a:srgbClr val="FBAE40"/>
          </p15:clr>
        </p15:guide>
        <p15:guide id="10" orient="horz" pos="411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en 1/3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ige_Background">
            <a:extLst>
              <a:ext uri="{FF2B5EF4-FFF2-40B4-BE49-F238E27FC236}">
                <a16:creationId xmlns:a16="http://schemas.microsoft.com/office/drawing/2014/main" id="{B53FCA85-EB5F-E5D1-242A-0CE1CA626BD7}"/>
              </a:ext>
            </a:extLst>
          </p:cNvPr>
          <p:cNvSpPr/>
          <p:nvPr userDrawn="1"/>
        </p:nvSpPr>
        <p:spPr bwMode="auto">
          <a:xfrm>
            <a:off x="0" y="0"/>
            <a:ext cx="12192000" cy="2286000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E3EDA268-616F-DEA6-2AB4-136EF085264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072835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22" imgH="623" progId="TCLayout.ActiveDocument.1">
                  <p:embed/>
                </p:oleObj>
              </mc:Choice>
              <mc:Fallback>
                <p:oleObj name="think-cell Folie" r:id="rId3" imgW="622" imgH="62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3EDA268-616F-DEA6-2AB4-136EF08526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831C3FD-FD32-3EFC-75B1-1741BEC4D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08" y="1108973"/>
            <a:ext cx="216000" cy="324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8F911A-2EEB-6775-9BBF-0E1F2FEAD6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DDB5C00-6477-C1A3-73EF-B3B0E85E21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Orange_Quadrat">
            <a:extLst>
              <a:ext uri="{FF2B5EF4-FFF2-40B4-BE49-F238E27FC236}">
                <a16:creationId xmlns:a16="http://schemas.microsoft.com/office/drawing/2014/main" id="{49DF1B25-163E-55F1-40C9-BA8172A6787D}"/>
              </a:ext>
            </a:extLst>
          </p:cNvPr>
          <p:cNvSpPr/>
          <p:nvPr userDrawn="1"/>
        </p:nvSpPr>
        <p:spPr bwMode="auto">
          <a:xfrm>
            <a:off x="127208" y="548680"/>
            <a:ext cx="270000" cy="270000"/>
          </a:xfrm>
          <a:prstGeom prst="rect">
            <a:avLst/>
          </a:prstGeom>
          <a:solidFill>
            <a:srgbClr val="E37204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14" name="Line 44">
            <a:extLst>
              <a:ext uri="{FF2B5EF4-FFF2-40B4-BE49-F238E27FC236}">
                <a16:creationId xmlns:a16="http://schemas.microsoft.com/office/drawing/2014/main" id="{3E9C459D-847E-EB3C-7790-8C97FC1A91B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097026" y="188640"/>
            <a:ext cx="0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de-DE" sz="1723" dirty="0">
              <a:latin typeface="Gothic A1" pitchFamily="2" charset="-127"/>
            </a:endParaRPr>
          </a:p>
        </p:txBody>
      </p:sp>
      <p:sp>
        <p:nvSpPr>
          <p:cNvPr id="5" name="logoPosition">
            <a:extLst>
              <a:ext uri="{FF2B5EF4-FFF2-40B4-BE49-F238E27FC236}">
                <a16:creationId xmlns:a16="http://schemas.microsoft.com/office/drawing/2014/main" id="{5F1AF755-5795-E13F-B49C-D8A134C0DF2E}"/>
              </a:ext>
            </a:extLst>
          </p:cNvPr>
          <p:cNvSpPr/>
          <p:nvPr userDrawn="1"/>
        </p:nvSpPr>
        <p:spPr>
          <a:xfrm>
            <a:off x="10182351" y="188640"/>
            <a:ext cx="848805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l"/>
            <a:r>
              <a:rPr lang="de-DE" sz="1354" i="1"/>
              <a:t> </a:t>
            </a:r>
          </a:p>
        </p:txBody>
      </p:sp>
      <p:pic>
        <p:nvPicPr>
          <p:cNvPr id="6" name="Quest 25 Jahre">
            <a:extLst>
              <a:ext uri="{FF2B5EF4-FFF2-40B4-BE49-F238E27FC236}">
                <a16:creationId xmlns:a16="http://schemas.microsoft.com/office/drawing/2014/main" id="{87443715-5C80-88EC-EC2E-1886E749D0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554" y="159992"/>
            <a:ext cx="941106" cy="32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11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53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pos="3727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2228" userDrawn="1">
          <p15:clr>
            <a:srgbClr val="A4A3A4"/>
          </p15:clr>
        </p15:guide>
        <p15:guide id="9" orient="horz" pos="2296" userDrawn="1">
          <p15:clr>
            <a:srgbClr val="FBAE40"/>
          </p15:clr>
        </p15:guide>
        <p15:guide id="10" orient="horz" pos="411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en 1/4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ige_Background">
            <a:extLst>
              <a:ext uri="{FF2B5EF4-FFF2-40B4-BE49-F238E27FC236}">
                <a16:creationId xmlns:a16="http://schemas.microsoft.com/office/drawing/2014/main" id="{B53FCA85-EB5F-E5D1-242A-0CE1CA626BD7}"/>
              </a:ext>
            </a:extLst>
          </p:cNvPr>
          <p:cNvSpPr/>
          <p:nvPr userDrawn="1"/>
        </p:nvSpPr>
        <p:spPr bwMode="auto">
          <a:xfrm>
            <a:off x="0" y="0"/>
            <a:ext cx="12192000" cy="1944000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E3EDA268-616F-DEA6-2AB4-136EF085264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072835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22" imgH="623" progId="TCLayout.ActiveDocument.1">
                  <p:embed/>
                </p:oleObj>
              </mc:Choice>
              <mc:Fallback>
                <p:oleObj name="think-cell Folie" r:id="rId3" imgW="622" imgH="62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3EDA268-616F-DEA6-2AB4-136EF08526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8F911A-2EEB-6775-9BBF-0E1F2FEAD6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DDB5C00-6477-C1A3-73EF-B3B0E85E21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Line 44">
            <a:extLst>
              <a:ext uri="{FF2B5EF4-FFF2-40B4-BE49-F238E27FC236}">
                <a16:creationId xmlns:a16="http://schemas.microsoft.com/office/drawing/2014/main" id="{3E9C459D-847E-EB3C-7790-8C97FC1A91B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097026" y="188640"/>
            <a:ext cx="0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de-DE" sz="1723" dirty="0">
              <a:latin typeface="Gothic A1" pitchFamily="2" charset="-127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2EE27B-7954-96C9-471D-8F51755F2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08" y="1108973"/>
            <a:ext cx="216000" cy="324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6" name="Orange_Quadrat">
            <a:extLst>
              <a:ext uri="{FF2B5EF4-FFF2-40B4-BE49-F238E27FC236}">
                <a16:creationId xmlns:a16="http://schemas.microsoft.com/office/drawing/2014/main" id="{15AF0D78-AF5F-5AB8-0495-55AC75E63CDA}"/>
              </a:ext>
            </a:extLst>
          </p:cNvPr>
          <p:cNvSpPr/>
          <p:nvPr userDrawn="1"/>
        </p:nvSpPr>
        <p:spPr bwMode="auto">
          <a:xfrm>
            <a:off x="127208" y="548680"/>
            <a:ext cx="270000" cy="270000"/>
          </a:xfrm>
          <a:prstGeom prst="rect">
            <a:avLst/>
          </a:prstGeom>
          <a:solidFill>
            <a:srgbClr val="E37204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2" name="logoPosition">
            <a:extLst>
              <a:ext uri="{FF2B5EF4-FFF2-40B4-BE49-F238E27FC236}">
                <a16:creationId xmlns:a16="http://schemas.microsoft.com/office/drawing/2014/main" id="{C93E1FF8-6220-C2C7-DA8F-E668CCFB0A2E}"/>
              </a:ext>
            </a:extLst>
          </p:cNvPr>
          <p:cNvSpPr/>
          <p:nvPr userDrawn="1"/>
        </p:nvSpPr>
        <p:spPr>
          <a:xfrm>
            <a:off x="10182351" y="188640"/>
            <a:ext cx="848805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l"/>
            <a:r>
              <a:rPr lang="de-DE" sz="1354" i="1"/>
              <a:t> </a:t>
            </a:r>
          </a:p>
        </p:txBody>
      </p:sp>
      <p:pic>
        <p:nvPicPr>
          <p:cNvPr id="5" name="Quest 25 Jahre">
            <a:extLst>
              <a:ext uri="{FF2B5EF4-FFF2-40B4-BE49-F238E27FC236}">
                <a16:creationId xmlns:a16="http://schemas.microsoft.com/office/drawing/2014/main" id="{ABD614EC-135C-2E50-DD43-8491D8ED08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554" y="159992"/>
            <a:ext cx="941106" cy="32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35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53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pos="3727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2228" userDrawn="1">
          <p15:clr>
            <a:srgbClr val="A4A3A4"/>
          </p15:clr>
        </p15:guide>
        <p15:guide id="9" orient="horz" pos="2296" userDrawn="1">
          <p15:clr>
            <a:srgbClr val="FBAE40"/>
          </p15:clr>
        </p15:guide>
        <p15:guide id="10" orient="horz" pos="411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ten 1/3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ige_Background">
            <a:extLst>
              <a:ext uri="{FF2B5EF4-FFF2-40B4-BE49-F238E27FC236}">
                <a16:creationId xmlns:a16="http://schemas.microsoft.com/office/drawing/2014/main" id="{6AA69572-C28A-888A-968E-66EAD7ACF8A6}"/>
              </a:ext>
            </a:extLst>
          </p:cNvPr>
          <p:cNvSpPr/>
          <p:nvPr userDrawn="1"/>
        </p:nvSpPr>
        <p:spPr bwMode="auto">
          <a:xfrm>
            <a:off x="0" y="4572000"/>
            <a:ext cx="12192000" cy="2286000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E3EDA268-616F-DEA6-2AB4-136EF085264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072835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22" imgH="623" progId="TCLayout.ActiveDocument.1">
                  <p:embed/>
                </p:oleObj>
              </mc:Choice>
              <mc:Fallback>
                <p:oleObj name="think-cell Folie" r:id="rId3" imgW="622" imgH="62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3EDA268-616F-DEA6-2AB4-136EF08526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831C3FD-FD32-3EFC-75B1-1741BEC4D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8F911A-2EEB-6775-9BBF-0E1F2FEAD6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DDB5C00-6477-C1A3-73EF-B3B0E85E21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6096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53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pos="3727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2228" userDrawn="1">
          <p15:clr>
            <a:srgbClr val="A4A3A4"/>
          </p15:clr>
        </p15:guide>
        <p15:guide id="9" orient="horz" pos="2296" userDrawn="1">
          <p15:clr>
            <a:srgbClr val="FBAE40"/>
          </p15:clr>
        </p15:guide>
        <p15:guide id="10" orient="horz" pos="411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ten 2/3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eige_Background">
            <a:extLst>
              <a:ext uri="{FF2B5EF4-FFF2-40B4-BE49-F238E27FC236}">
                <a16:creationId xmlns:a16="http://schemas.microsoft.com/office/drawing/2014/main" id="{6AA69572-C28A-888A-968E-66EAD7ACF8A6}"/>
              </a:ext>
            </a:extLst>
          </p:cNvPr>
          <p:cNvSpPr/>
          <p:nvPr userDrawn="1"/>
        </p:nvSpPr>
        <p:spPr bwMode="auto">
          <a:xfrm>
            <a:off x="0" y="2764971"/>
            <a:ext cx="12192000" cy="4093029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E3EDA268-616F-DEA6-2AB4-136EF085264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072835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22" imgH="623" progId="TCLayout.ActiveDocument.1">
                  <p:embed/>
                </p:oleObj>
              </mc:Choice>
              <mc:Fallback>
                <p:oleObj name="think-cell Folie" r:id="rId3" imgW="622" imgH="62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3EDA268-616F-DEA6-2AB4-136EF08526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831C3FD-FD32-3EFC-75B1-1741BEC4D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8F911A-2EEB-6775-9BBF-0E1F2FEAD6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DDB5C00-6477-C1A3-73EF-B3B0E85E21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4425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53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pos="3727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2228" userDrawn="1">
          <p15:clr>
            <a:srgbClr val="A4A3A4"/>
          </p15:clr>
        </p15:guide>
        <p15:guide id="9" orient="horz" pos="2296" userDrawn="1">
          <p15:clr>
            <a:srgbClr val="FBAE40"/>
          </p15:clr>
        </p15:guide>
        <p15:guide id="10" orient="horz" pos="411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hteck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ige_Background">
            <a:extLst>
              <a:ext uri="{FF2B5EF4-FFF2-40B4-BE49-F238E27FC236}">
                <a16:creationId xmlns:a16="http://schemas.microsoft.com/office/drawing/2014/main" id="{02E6F772-5FB9-FA67-A245-D0AC5935F978}"/>
              </a:ext>
            </a:extLst>
          </p:cNvPr>
          <p:cNvSpPr/>
          <p:nvPr userDrawn="1"/>
        </p:nvSpPr>
        <p:spPr bwMode="auto">
          <a:xfrm>
            <a:off x="479375" y="548680"/>
            <a:ext cx="11233249" cy="5976665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14617154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16" imgH="216" progId="TCLayout.ActiveDocument.1">
                  <p:embed/>
                </p:oleObj>
              </mc:Choice>
              <mc:Fallback>
                <p:oleObj name="think-cell Folie" r:id="rId3" imgW="216" imgH="2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0F548F64-2687-4296-7D6C-235C3D824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57385D-D7D9-FDAC-2995-27F1FE39C0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A3A33E-BC62-17F5-26FB-40F9AA55A4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7594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53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pos="3727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2228" userDrawn="1">
          <p15:clr>
            <a:srgbClr val="A4A3A4"/>
          </p15:clr>
        </p15:guide>
        <p15:guide id="9" orient="horz" pos="2296" userDrawn="1">
          <p15:clr>
            <a:srgbClr val="FBAE40"/>
          </p15:clr>
        </p15:guide>
        <p15:guide id="10" orient="horz" pos="411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s 1/3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03711714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16" imgH="216" progId="TCLayout.ActiveDocument.1">
                  <p:embed/>
                </p:oleObj>
              </mc:Choice>
              <mc:Fallback>
                <p:oleObj name="think-cell Folie" r:id="rId3" imgW="216" imgH="2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eige_Background">
            <a:extLst>
              <a:ext uri="{FF2B5EF4-FFF2-40B4-BE49-F238E27FC236}">
                <a16:creationId xmlns:a16="http://schemas.microsoft.com/office/drawing/2014/main" id="{EB18A325-B503-5AC7-F618-4F20DB8A915E}"/>
              </a:ext>
            </a:extLst>
          </p:cNvPr>
          <p:cNvSpPr/>
          <p:nvPr userDrawn="1"/>
        </p:nvSpPr>
        <p:spPr bwMode="auto">
          <a:xfrm>
            <a:off x="0" y="0"/>
            <a:ext cx="4068000" cy="6858000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8CDA69E-B6AF-CEBD-865F-496DFFC488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6EDD523-51F3-35FC-FF60-8A5D9C8724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Orange_Quadrat">
            <a:extLst>
              <a:ext uri="{FF2B5EF4-FFF2-40B4-BE49-F238E27FC236}">
                <a16:creationId xmlns:a16="http://schemas.microsoft.com/office/drawing/2014/main" id="{10C6A013-D230-50A4-A6F4-3B04D48F044A}"/>
              </a:ext>
            </a:extLst>
          </p:cNvPr>
          <p:cNvSpPr/>
          <p:nvPr userDrawn="1"/>
        </p:nvSpPr>
        <p:spPr bwMode="auto">
          <a:xfrm>
            <a:off x="127208" y="548680"/>
            <a:ext cx="270000" cy="270000"/>
          </a:xfrm>
          <a:prstGeom prst="rect">
            <a:avLst/>
          </a:prstGeom>
          <a:solidFill>
            <a:srgbClr val="E37204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40046980-3F2D-6D35-32B4-38F16119F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08" y="1108973"/>
            <a:ext cx="216000" cy="324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87215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4944" userDrawn="1">
          <p15:clr>
            <a:srgbClr val="FBAE40"/>
          </p15:clr>
        </p15:guide>
        <p15:guide id="3" pos="2736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2296" userDrawn="1">
          <p15:clr>
            <a:srgbClr val="FBAE40"/>
          </p15:clr>
        </p15:guide>
        <p15:guide id="9" orient="horz" pos="4110" userDrawn="1">
          <p15:clr>
            <a:srgbClr val="FBAE40"/>
          </p15:clr>
        </p15:guide>
        <p15:guide id="10" orient="horz" pos="2228" userDrawn="1">
          <p15:clr>
            <a:srgbClr val="A4A3A4"/>
          </p15:clr>
        </p15:guide>
        <p15:guide id="11" pos="2508" userDrawn="1">
          <p15:clr>
            <a:srgbClr val="FBAE40"/>
          </p15:clr>
        </p15:guide>
        <p15:guide id="12" pos="5171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s 2/3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88551575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16" imgH="216" progId="TCLayout.ActiveDocument.1">
                  <p:embed/>
                </p:oleObj>
              </mc:Choice>
              <mc:Fallback>
                <p:oleObj name="think-cell Folie" r:id="rId3" imgW="216" imgH="2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eige_Background">
            <a:extLst>
              <a:ext uri="{FF2B5EF4-FFF2-40B4-BE49-F238E27FC236}">
                <a16:creationId xmlns:a16="http://schemas.microsoft.com/office/drawing/2014/main" id="{EB18A325-B503-5AC7-F618-4F20DB8A915E}"/>
              </a:ext>
            </a:extLst>
          </p:cNvPr>
          <p:cNvSpPr/>
          <p:nvPr userDrawn="1"/>
        </p:nvSpPr>
        <p:spPr bwMode="auto">
          <a:xfrm>
            <a:off x="-1" y="0"/>
            <a:ext cx="8136000" cy="6858000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6" name="Orange_Quadrat">
            <a:extLst>
              <a:ext uri="{FF2B5EF4-FFF2-40B4-BE49-F238E27FC236}">
                <a16:creationId xmlns:a16="http://schemas.microsoft.com/office/drawing/2014/main" id="{4D4FB07A-D455-C0B4-DA0C-9A1282A2F434}"/>
              </a:ext>
            </a:extLst>
          </p:cNvPr>
          <p:cNvSpPr/>
          <p:nvPr userDrawn="1"/>
        </p:nvSpPr>
        <p:spPr bwMode="auto">
          <a:xfrm>
            <a:off x="127208" y="548680"/>
            <a:ext cx="270000" cy="270000"/>
          </a:xfrm>
          <a:prstGeom prst="rect">
            <a:avLst/>
          </a:prstGeom>
          <a:solidFill>
            <a:srgbClr val="E37204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E54CF2C-513D-90D6-168A-9F5DD2D82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08" y="1108973"/>
            <a:ext cx="216000" cy="324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F1775B-FAD4-5A5E-47CE-FDAF8436FA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0E38E3-7CA6-7DB7-74DA-6E973CC7DC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7667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34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2510" userDrawn="1">
          <p15:clr>
            <a:srgbClr val="FBAE40"/>
          </p15:clr>
        </p15:guide>
        <p15:guide id="5" pos="4944" userDrawn="1">
          <p15:clr>
            <a:srgbClr val="FBAE40"/>
          </p15:clr>
        </p15:guide>
        <p15:guide id="6" pos="5172" userDrawn="1">
          <p15:clr>
            <a:srgbClr val="FBAE40"/>
          </p15:clr>
        </p15:guide>
        <p15:guide id="7" orient="horz" pos="2160" userDrawn="1">
          <p15:clr>
            <a:srgbClr val="FBAE40"/>
          </p15:clr>
        </p15:guide>
        <p15:guide id="8" orient="horz" pos="2296" userDrawn="1">
          <p15:clr>
            <a:srgbClr val="FBAE40"/>
          </p15:clr>
        </p15:guide>
        <p15:guide id="9" orient="horz" pos="2228" userDrawn="1">
          <p15:clr>
            <a:srgbClr val="A4A3A4"/>
          </p15:clr>
        </p15:guide>
        <p15:guide id="10" orient="horz" pos="346" userDrawn="1">
          <p15:clr>
            <a:srgbClr val="FBAE40"/>
          </p15:clr>
        </p15:guide>
        <p15:guide id="11" orient="horz" pos="411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s 3/4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88551575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16" imgH="216" progId="TCLayout.ActiveDocument.1">
                  <p:embed/>
                </p:oleObj>
              </mc:Choice>
              <mc:Fallback>
                <p:oleObj name="think-cell Folie" r:id="rId3" imgW="216" imgH="2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eige_Background">
            <a:extLst>
              <a:ext uri="{FF2B5EF4-FFF2-40B4-BE49-F238E27FC236}">
                <a16:creationId xmlns:a16="http://schemas.microsoft.com/office/drawing/2014/main" id="{EB18A325-B503-5AC7-F618-4F20DB8A915E}"/>
              </a:ext>
            </a:extLst>
          </p:cNvPr>
          <p:cNvSpPr/>
          <p:nvPr userDrawn="1"/>
        </p:nvSpPr>
        <p:spPr bwMode="auto">
          <a:xfrm>
            <a:off x="-2" y="0"/>
            <a:ext cx="9143999" cy="6858000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6" name="Orange_Quadrat">
            <a:extLst>
              <a:ext uri="{FF2B5EF4-FFF2-40B4-BE49-F238E27FC236}">
                <a16:creationId xmlns:a16="http://schemas.microsoft.com/office/drawing/2014/main" id="{4D4FB07A-D455-C0B4-DA0C-9A1282A2F434}"/>
              </a:ext>
            </a:extLst>
          </p:cNvPr>
          <p:cNvSpPr/>
          <p:nvPr userDrawn="1"/>
        </p:nvSpPr>
        <p:spPr bwMode="auto">
          <a:xfrm>
            <a:off x="127208" y="548680"/>
            <a:ext cx="270000" cy="270000"/>
          </a:xfrm>
          <a:prstGeom prst="rect">
            <a:avLst/>
          </a:prstGeom>
          <a:solidFill>
            <a:srgbClr val="E37204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E54CF2C-513D-90D6-168A-9F5DD2D82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08" y="1108973"/>
            <a:ext cx="216000" cy="324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F1775B-FAD4-5A5E-47CE-FDAF8436FA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0E38E3-7CA6-7DB7-74DA-6E973CC7DC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36617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34" userDrawn="1">
          <p15:clr>
            <a:srgbClr val="FBAE40"/>
          </p15:clr>
        </p15:guide>
        <p15:guide id="2" pos="7378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2510" userDrawn="1">
          <p15:clr>
            <a:srgbClr val="FBAE40"/>
          </p15:clr>
        </p15:guide>
        <p15:guide id="5" pos="4944" userDrawn="1">
          <p15:clr>
            <a:srgbClr val="FBAE40"/>
          </p15:clr>
        </p15:guide>
        <p15:guide id="6" pos="5172" userDrawn="1">
          <p15:clr>
            <a:srgbClr val="FBAE40"/>
          </p15:clr>
        </p15:guide>
        <p15:guide id="7" orient="horz" pos="2160" userDrawn="1">
          <p15:clr>
            <a:srgbClr val="FBAE40"/>
          </p15:clr>
        </p15:guide>
        <p15:guide id="8" orient="horz" pos="2296" userDrawn="1">
          <p15:clr>
            <a:srgbClr val="FBAE40"/>
          </p15:clr>
        </p15:guide>
        <p15:guide id="9" orient="horz" pos="2228" userDrawn="1">
          <p15:clr>
            <a:srgbClr val="A4A3A4"/>
          </p15:clr>
        </p15:guide>
        <p15:guide id="10" orient="horz" pos="346" userDrawn="1">
          <p15:clr>
            <a:srgbClr val="FBAE40"/>
          </p15:clr>
        </p15:guide>
        <p15:guide id="11" orient="horz" pos="411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-Rose Weiß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71141294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16" imgH="216" progId="TCLayout.ActiveDocument.1">
                  <p:embed/>
                </p:oleObj>
              </mc:Choice>
              <mc:Fallback>
                <p:oleObj name="think-cell Folie" r:id="rId3" imgW="216" imgH="2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A2730CCF-F968-B6E3-806A-A03D0D58EDA4}"/>
              </a:ext>
            </a:extLst>
          </p:cNvPr>
          <p:cNvSpPr/>
          <p:nvPr userDrawn="1"/>
        </p:nvSpPr>
        <p:spPr bwMode="auto">
          <a:xfrm>
            <a:off x="0" y="-1"/>
            <a:ext cx="12192000" cy="2779535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3C06E2-81F3-5C4D-D7F4-B7A0328136DB}"/>
              </a:ext>
            </a:extLst>
          </p:cNvPr>
          <p:cNvSpPr/>
          <p:nvPr userDrawn="1"/>
        </p:nvSpPr>
        <p:spPr bwMode="auto">
          <a:xfrm>
            <a:off x="0" y="6073796"/>
            <a:ext cx="12192000" cy="784204"/>
          </a:xfrm>
          <a:prstGeom prst="rect">
            <a:avLst/>
          </a:prstGeom>
          <a:solidFill>
            <a:srgbClr val="EEF0EE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EAEBDB-089F-CB61-2EF0-D91D149CF3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4F8487-1C1B-5965-9678-01C20C4CD4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22" name="Grafik 12">
            <a:extLst>
              <a:ext uri="{FF2B5EF4-FFF2-40B4-BE49-F238E27FC236}">
                <a16:creationId xmlns:a16="http://schemas.microsoft.com/office/drawing/2014/main" id="{D5563850-2FEB-E019-FF6F-51B9A8605EE6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2058236" y="332656"/>
            <a:ext cx="4254935" cy="4253697"/>
            <a:chOff x="4970191" y="3286864"/>
            <a:chExt cx="1274900" cy="1274529"/>
          </a:xfrm>
        </p:grpSpPr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A8B7A9EF-4212-6ACC-757E-F7C43AC34EB6}"/>
                </a:ext>
              </a:extLst>
            </p:cNvPr>
            <p:cNvSpPr/>
            <p:nvPr/>
          </p:nvSpPr>
          <p:spPr bwMode="gray">
            <a:xfrm>
              <a:off x="5095182" y="3550687"/>
              <a:ext cx="997376" cy="1010706"/>
            </a:xfrm>
            <a:custGeom>
              <a:avLst/>
              <a:gdLst>
                <a:gd name="connsiteX0" fmla="*/ 997377 w 997376"/>
                <a:gd name="connsiteY0" fmla="*/ 493837 h 1010706"/>
                <a:gd name="connsiteX1" fmla="*/ 845992 w 997376"/>
                <a:gd name="connsiteY1" fmla="*/ 859322 h 1010706"/>
                <a:gd name="connsiteX2" fmla="*/ 480508 w 997376"/>
                <a:gd name="connsiteY2" fmla="*/ 1010706 h 1010706"/>
                <a:gd name="connsiteX3" fmla="*/ 115027 w 997376"/>
                <a:gd name="connsiteY3" fmla="*/ 859322 h 1010706"/>
                <a:gd name="connsiteX4" fmla="*/ 0 w 997376"/>
                <a:gd name="connsiteY4" fmla="*/ 684266 h 1010706"/>
                <a:gd name="connsiteX5" fmla="*/ 19650 w 997376"/>
                <a:gd name="connsiteY5" fmla="*/ 705031 h 1010706"/>
                <a:gd name="connsiteX6" fmla="*/ 114343 w 997376"/>
                <a:gd name="connsiteY6" fmla="*/ 779809 h 1010706"/>
                <a:gd name="connsiteX7" fmla="*/ 151926 w 997376"/>
                <a:gd name="connsiteY7" fmla="*/ 822284 h 1010706"/>
                <a:gd name="connsiteX8" fmla="*/ 480858 w 997376"/>
                <a:gd name="connsiteY8" fmla="*/ 958533 h 1010706"/>
                <a:gd name="connsiteX9" fmla="*/ 809793 w 997376"/>
                <a:gd name="connsiteY9" fmla="*/ 822284 h 1010706"/>
                <a:gd name="connsiteX10" fmla="*/ 946042 w 997376"/>
                <a:gd name="connsiteY10" fmla="*/ 493349 h 1010706"/>
                <a:gd name="connsiteX11" fmla="*/ 880400 w 997376"/>
                <a:gd name="connsiteY11" fmla="*/ 255101 h 1010706"/>
                <a:gd name="connsiteX12" fmla="*/ 878630 w 997376"/>
                <a:gd name="connsiteY12" fmla="*/ 248622 h 1010706"/>
                <a:gd name="connsiteX13" fmla="*/ 870661 w 997376"/>
                <a:gd name="connsiteY13" fmla="*/ 228036 h 1010706"/>
                <a:gd name="connsiteX14" fmla="*/ 870071 w 997376"/>
                <a:gd name="connsiteY14" fmla="*/ 228036 h 1010706"/>
                <a:gd name="connsiteX15" fmla="*/ 782247 w 997376"/>
                <a:gd name="connsiteY15" fmla="*/ 93240 h 1010706"/>
                <a:gd name="connsiteX16" fmla="*/ 632576 w 997376"/>
                <a:gd name="connsiteY16" fmla="*/ 0 h 1010706"/>
                <a:gd name="connsiteX17" fmla="*/ 911031 w 997376"/>
                <a:gd name="connsiteY17" fmla="*/ 207429 h 1010706"/>
                <a:gd name="connsiteX18" fmla="*/ 924076 w 997376"/>
                <a:gd name="connsiteY18" fmla="*/ 228036 h 1010706"/>
                <a:gd name="connsiteX19" fmla="*/ 923795 w 997376"/>
                <a:gd name="connsiteY19" fmla="*/ 228036 h 1010706"/>
                <a:gd name="connsiteX20" fmla="*/ 997377 w 997376"/>
                <a:gd name="connsiteY20" fmla="*/ 493837 h 101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97376" h="1010706">
                  <a:moveTo>
                    <a:pt x="997377" y="493837"/>
                  </a:moveTo>
                  <a:cubicBezTo>
                    <a:pt x="997377" y="630916"/>
                    <a:pt x="942916" y="762394"/>
                    <a:pt x="845992" y="859322"/>
                  </a:cubicBezTo>
                  <a:cubicBezTo>
                    <a:pt x="749060" y="956249"/>
                    <a:pt x="617586" y="1010706"/>
                    <a:pt x="480508" y="1010706"/>
                  </a:cubicBezTo>
                  <a:cubicBezTo>
                    <a:pt x="343433" y="1010706"/>
                    <a:pt x="211959" y="956249"/>
                    <a:pt x="115027" y="859322"/>
                  </a:cubicBezTo>
                  <a:cubicBezTo>
                    <a:pt x="64652" y="808947"/>
                    <a:pt x="25747" y="749239"/>
                    <a:pt x="0" y="684266"/>
                  </a:cubicBezTo>
                  <a:cubicBezTo>
                    <a:pt x="6341" y="691347"/>
                    <a:pt x="12894" y="698275"/>
                    <a:pt x="19650" y="705031"/>
                  </a:cubicBezTo>
                  <a:cubicBezTo>
                    <a:pt x="48421" y="733806"/>
                    <a:pt x="80237" y="758833"/>
                    <a:pt x="114343" y="779809"/>
                  </a:cubicBezTo>
                  <a:cubicBezTo>
                    <a:pt x="125939" y="794645"/>
                    <a:pt x="138479" y="808833"/>
                    <a:pt x="151926" y="822284"/>
                  </a:cubicBezTo>
                  <a:cubicBezTo>
                    <a:pt x="239163" y="909517"/>
                    <a:pt x="357491" y="958533"/>
                    <a:pt x="480858" y="958533"/>
                  </a:cubicBezTo>
                  <a:cubicBezTo>
                    <a:pt x="604228" y="958533"/>
                    <a:pt x="722556" y="909517"/>
                    <a:pt x="809793" y="822284"/>
                  </a:cubicBezTo>
                  <a:cubicBezTo>
                    <a:pt x="897030" y="735043"/>
                    <a:pt x="946042" y="616719"/>
                    <a:pt x="946042" y="493349"/>
                  </a:cubicBezTo>
                  <a:cubicBezTo>
                    <a:pt x="946042" y="408765"/>
                    <a:pt x="923001" y="326551"/>
                    <a:pt x="880400" y="255101"/>
                  </a:cubicBezTo>
                  <a:lnTo>
                    <a:pt x="878630" y="248622"/>
                  </a:lnTo>
                  <a:cubicBezTo>
                    <a:pt x="876859" y="242277"/>
                    <a:pt x="873351" y="235362"/>
                    <a:pt x="870661" y="228036"/>
                  </a:cubicBezTo>
                  <a:lnTo>
                    <a:pt x="870071" y="228036"/>
                  </a:lnTo>
                  <a:cubicBezTo>
                    <a:pt x="850673" y="177958"/>
                    <a:pt x="820953" y="131946"/>
                    <a:pt x="782247" y="93240"/>
                  </a:cubicBezTo>
                  <a:cubicBezTo>
                    <a:pt x="739740" y="50729"/>
                    <a:pt x="688417" y="19060"/>
                    <a:pt x="632576" y="0"/>
                  </a:cubicBezTo>
                  <a:cubicBezTo>
                    <a:pt x="746028" y="34803"/>
                    <a:pt x="844625" y="107819"/>
                    <a:pt x="911031" y="207429"/>
                  </a:cubicBezTo>
                  <a:lnTo>
                    <a:pt x="924076" y="228036"/>
                  </a:lnTo>
                  <a:lnTo>
                    <a:pt x="923795" y="228036"/>
                  </a:lnTo>
                  <a:cubicBezTo>
                    <a:pt x="971544" y="307674"/>
                    <a:pt x="997377" y="399425"/>
                    <a:pt x="997377" y="493837"/>
                  </a:cubicBezTo>
                </a:path>
              </a:pathLst>
            </a:custGeom>
            <a:solidFill>
              <a:srgbClr val="FFFFFF">
                <a:alpha val="70000"/>
              </a:srgbClr>
            </a:solidFill>
            <a:ln w="40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>
                <a:solidFill>
                  <a:srgbClr val="000000"/>
                </a:solidFill>
                <a:latin typeface="Gothic A1" pitchFamily="2" charset="-127"/>
              </a:endParaRPr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171835B4-F179-5159-7EA7-5FCC5DC6EDC7}"/>
                </a:ext>
              </a:extLst>
            </p:cNvPr>
            <p:cNvSpPr/>
            <p:nvPr/>
          </p:nvSpPr>
          <p:spPr bwMode="gray">
            <a:xfrm>
              <a:off x="4970191" y="3418155"/>
              <a:ext cx="1010706" cy="997376"/>
            </a:xfrm>
            <a:custGeom>
              <a:avLst/>
              <a:gdLst>
                <a:gd name="connsiteX0" fmla="*/ 516869 w 1010706"/>
                <a:gd name="connsiteY0" fmla="*/ 997377 h 997376"/>
                <a:gd name="connsiteX1" fmla="*/ 151385 w 1010706"/>
                <a:gd name="connsiteY1" fmla="*/ 845988 h 997376"/>
                <a:gd name="connsiteX2" fmla="*/ 0 w 1010706"/>
                <a:gd name="connsiteY2" fmla="*/ 480508 h 997376"/>
                <a:gd name="connsiteX3" fmla="*/ 151385 w 1010706"/>
                <a:gd name="connsiteY3" fmla="*/ 115027 h 997376"/>
                <a:gd name="connsiteX4" fmla="*/ 326441 w 1010706"/>
                <a:gd name="connsiteY4" fmla="*/ 0 h 997376"/>
                <a:gd name="connsiteX5" fmla="*/ 305671 w 1010706"/>
                <a:gd name="connsiteY5" fmla="*/ 19650 h 997376"/>
                <a:gd name="connsiteX6" fmla="*/ 230897 w 1010706"/>
                <a:gd name="connsiteY6" fmla="*/ 114343 h 997376"/>
                <a:gd name="connsiteX7" fmla="*/ 188422 w 1010706"/>
                <a:gd name="connsiteY7" fmla="*/ 151926 h 997376"/>
                <a:gd name="connsiteX8" fmla="*/ 52174 w 1010706"/>
                <a:gd name="connsiteY8" fmla="*/ 480858 h 997376"/>
                <a:gd name="connsiteX9" fmla="*/ 188422 w 1010706"/>
                <a:gd name="connsiteY9" fmla="*/ 809789 h 997376"/>
                <a:gd name="connsiteX10" fmla="*/ 517358 w 1010706"/>
                <a:gd name="connsiteY10" fmla="*/ 946042 h 997376"/>
                <a:gd name="connsiteX11" fmla="*/ 755601 w 1010706"/>
                <a:gd name="connsiteY11" fmla="*/ 880400 h 997376"/>
                <a:gd name="connsiteX12" fmla="*/ 762085 w 1010706"/>
                <a:gd name="connsiteY12" fmla="*/ 878630 h 997376"/>
                <a:gd name="connsiteX13" fmla="*/ 782671 w 1010706"/>
                <a:gd name="connsiteY13" fmla="*/ 870661 h 997376"/>
                <a:gd name="connsiteX14" fmla="*/ 782671 w 1010706"/>
                <a:gd name="connsiteY14" fmla="*/ 870070 h 997376"/>
                <a:gd name="connsiteX15" fmla="*/ 917466 w 1010706"/>
                <a:gd name="connsiteY15" fmla="*/ 782247 h 997376"/>
                <a:gd name="connsiteX16" fmla="*/ 1010706 w 1010706"/>
                <a:gd name="connsiteY16" fmla="*/ 632576 h 997376"/>
                <a:gd name="connsiteX17" fmla="*/ 803277 w 1010706"/>
                <a:gd name="connsiteY17" fmla="*/ 911027 h 997376"/>
                <a:gd name="connsiteX18" fmla="*/ 782671 w 1010706"/>
                <a:gd name="connsiteY18" fmla="*/ 924076 h 997376"/>
                <a:gd name="connsiteX19" fmla="*/ 782671 w 1010706"/>
                <a:gd name="connsiteY19" fmla="*/ 923791 h 997376"/>
                <a:gd name="connsiteX20" fmla="*/ 516869 w 1010706"/>
                <a:gd name="connsiteY20" fmla="*/ 997377 h 997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010706" h="997376">
                  <a:moveTo>
                    <a:pt x="516869" y="997377"/>
                  </a:moveTo>
                  <a:cubicBezTo>
                    <a:pt x="379791" y="997377"/>
                    <a:pt x="248313" y="942916"/>
                    <a:pt x="151385" y="845988"/>
                  </a:cubicBezTo>
                  <a:cubicBezTo>
                    <a:pt x="54457" y="749060"/>
                    <a:pt x="0" y="617586"/>
                    <a:pt x="0" y="480508"/>
                  </a:cubicBezTo>
                  <a:cubicBezTo>
                    <a:pt x="0" y="343429"/>
                    <a:pt x="54457" y="211955"/>
                    <a:pt x="151385" y="115027"/>
                  </a:cubicBezTo>
                  <a:cubicBezTo>
                    <a:pt x="201760" y="64652"/>
                    <a:pt x="261467" y="25747"/>
                    <a:pt x="326441" y="0"/>
                  </a:cubicBezTo>
                  <a:cubicBezTo>
                    <a:pt x="319359" y="6341"/>
                    <a:pt x="312432" y="12890"/>
                    <a:pt x="305671" y="19650"/>
                  </a:cubicBezTo>
                  <a:cubicBezTo>
                    <a:pt x="276900" y="48421"/>
                    <a:pt x="251870" y="80237"/>
                    <a:pt x="230897" y="114343"/>
                  </a:cubicBezTo>
                  <a:cubicBezTo>
                    <a:pt x="216062" y="125939"/>
                    <a:pt x="201873" y="138474"/>
                    <a:pt x="188422" y="151926"/>
                  </a:cubicBezTo>
                  <a:cubicBezTo>
                    <a:pt x="101189" y="239159"/>
                    <a:pt x="52174" y="357487"/>
                    <a:pt x="52174" y="480858"/>
                  </a:cubicBezTo>
                  <a:cubicBezTo>
                    <a:pt x="52174" y="604228"/>
                    <a:pt x="101189" y="722556"/>
                    <a:pt x="188422" y="809789"/>
                  </a:cubicBezTo>
                  <a:cubicBezTo>
                    <a:pt x="275659" y="897030"/>
                    <a:pt x="393987" y="946042"/>
                    <a:pt x="517358" y="946042"/>
                  </a:cubicBezTo>
                  <a:cubicBezTo>
                    <a:pt x="601941" y="946042"/>
                    <a:pt x="684156" y="923001"/>
                    <a:pt x="755601" y="880400"/>
                  </a:cubicBezTo>
                  <a:lnTo>
                    <a:pt x="762085" y="878630"/>
                  </a:lnTo>
                  <a:cubicBezTo>
                    <a:pt x="768430" y="876859"/>
                    <a:pt x="775341" y="873351"/>
                    <a:pt x="782671" y="870661"/>
                  </a:cubicBezTo>
                  <a:lnTo>
                    <a:pt x="782671" y="870070"/>
                  </a:lnTo>
                  <a:cubicBezTo>
                    <a:pt x="832748" y="850673"/>
                    <a:pt x="878760" y="820953"/>
                    <a:pt x="917466" y="782247"/>
                  </a:cubicBezTo>
                  <a:cubicBezTo>
                    <a:pt x="959973" y="739736"/>
                    <a:pt x="991646" y="688417"/>
                    <a:pt x="1010706" y="632576"/>
                  </a:cubicBezTo>
                  <a:cubicBezTo>
                    <a:pt x="975900" y="746024"/>
                    <a:pt x="902887" y="844625"/>
                    <a:pt x="803277" y="911027"/>
                  </a:cubicBezTo>
                  <a:lnTo>
                    <a:pt x="782671" y="924076"/>
                  </a:lnTo>
                  <a:lnTo>
                    <a:pt x="782671" y="923791"/>
                  </a:lnTo>
                  <a:cubicBezTo>
                    <a:pt x="703033" y="971544"/>
                    <a:pt x="611282" y="997377"/>
                    <a:pt x="516869" y="997377"/>
                  </a:cubicBezTo>
                </a:path>
              </a:pathLst>
            </a:custGeom>
            <a:solidFill>
              <a:srgbClr val="FFFFFF">
                <a:alpha val="70000"/>
              </a:srgbClr>
            </a:solidFill>
            <a:ln w="40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>
                <a:solidFill>
                  <a:srgbClr val="000000"/>
                </a:solidFill>
                <a:latin typeface="Gothic A1" pitchFamily="2" charset="-127"/>
              </a:endParaRPr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82AEF224-0A8E-08CD-BEBD-A33C57BA6EF8}"/>
                </a:ext>
              </a:extLst>
            </p:cNvPr>
            <p:cNvSpPr/>
            <p:nvPr/>
          </p:nvSpPr>
          <p:spPr bwMode="gray">
            <a:xfrm>
              <a:off x="5121535" y="3286864"/>
              <a:ext cx="997377" cy="1010706"/>
            </a:xfrm>
            <a:custGeom>
              <a:avLst/>
              <a:gdLst>
                <a:gd name="connsiteX0" fmla="*/ 0 w 997377"/>
                <a:gd name="connsiteY0" fmla="*/ 516869 h 1010706"/>
                <a:gd name="connsiteX1" fmla="*/ 151385 w 997377"/>
                <a:gd name="connsiteY1" fmla="*/ 151389 h 1010706"/>
                <a:gd name="connsiteX2" fmla="*/ 516865 w 997377"/>
                <a:gd name="connsiteY2" fmla="*/ 0 h 1010706"/>
                <a:gd name="connsiteX3" fmla="*/ 882346 w 997377"/>
                <a:gd name="connsiteY3" fmla="*/ 151389 h 1010706"/>
                <a:gd name="connsiteX4" fmla="*/ 997377 w 997377"/>
                <a:gd name="connsiteY4" fmla="*/ 326445 h 1010706"/>
                <a:gd name="connsiteX5" fmla="*/ 977727 w 997377"/>
                <a:gd name="connsiteY5" fmla="*/ 305675 h 1010706"/>
                <a:gd name="connsiteX6" fmla="*/ 883034 w 997377"/>
                <a:gd name="connsiteY6" fmla="*/ 230897 h 1010706"/>
                <a:gd name="connsiteX7" fmla="*/ 845447 w 997377"/>
                <a:gd name="connsiteY7" fmla="*/ 188426 h 1010706"/>
                <a:gd name="connsiteX8" fmla="*/ 516515 w 997377"/>
                <a:gd name="connsiteY8" fmla="*/ 52178 h 1010706"/>
                <a:gd name="connsiteX9" fmla="*/ 187584 w 997377"/>
                <a:gd name="connsiteY9" fmla="*/ 188426 h 1010706"/>
                <a:gd name="connsiteX10" fmla="*/ 51335 w 997377"/>
                <a:gd name="connsiteY10" fmla="*/ 517358 h 1010706"/>
                <a:gd name="connsiteX11" fmla="*/ 116973 w 997377"/>
                <a:gd name="connsiteY11" fmla="*/ 755605 h 1010706"/>
                <a:gd name="connsiteX12" fmla="*/ 118743 w 997377"/>
                <a:gd name="connsiteY12" fmla="*/ 762085 h 1010706"/>
                <a:gd name="connsiteX13" fmla="*/ 126712 w 997377"/>
                <a:gd name="connsiteY13" fmla="*/ 782671 h 1010706"/>
                <a:gd name="connsiteX14" fmla="*/ 127306 w 997377"/>
                <a:gd name="connsiteY14" fmla="*/ 782671 h 1010706"/>
                <a:gd name="connsiteX15" fmla="*/ 215126 w 997377"/>
                <a:gd name="connsiteY15" fmla="*/ 917470 h 1010706"/>
                <a:gd name="connsiteX16" fmla="*/ 364801 w 997377"/>
                <a:gd name="connsiteY16" fmla="*/ 1010706 h 1010706"/>
                <a:gd name="connsiteX17" fmla="*/ 86342 w 997377"/>
                <a:gd name="connsiteY17" fmla="*/ 803277 h 1010706"/>
                <a:gd name="connsiteX18" fmla="*/ 73297 w 997377"/>
                <a:gd name="connsiteY18" fmla="*/ 782675 h 1010706"/>
                <a:gd name="connsiteX19" fmla="*/ 73582 w 997377"/>
                <a:gd name="connsiteY19" fmla="*/ 782675 h 1010706"/>
                <a:gd name="connsiteX20" fmla="*/ 0 w 997377"/>
                <a:gd name="connsiteY20" fmla="*/ 516869 h 101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97377" h="1010706">
                  <a:moveTo>
                    <a:pt x="0" y="516869"/>
                  </a:moveTo>
                  <a:cubicBezTo>
                    <a:pt x="0" y="379791"/>
                    <a:pt x="54457" y="248317"/>
                    <a:pt x="151385" y="151389"/>
                  </a:cubicBezTo>
                  <a:cubicBezTo>
                    <a:pt x="248313" y="54457"/>
                    <a:pt x="379791" y="0"/>
                    <a:pt x="516865" y="0"/>
                  </a:cubicBezTo>
                  <a:cubicBezTo>
                    <a:pt x="653944" y="0"/>
                    <a:pt x="785418" y="54457"/>
                    <a:pt x="882346" y="151389"/>
                  </a:cubicBezTo>
                  <a:cubicBezTo>
                    <a:pt x="932725" y="201764"/>
                    <a:pt x="971626" y="261471"/>
                    <a:pt x="997377" y="326445"/>
                  </a:cubicBezTo>
                  <a:cubicBezTo>
                    <a:pt x="991036" y="319363"/>
                    <a:pt x="984483" y="312432"/>
                    <a:pt x="977727" y="305675"/>
                  </a:cubicBezTo>
                  <a:cubicBezTo>
                    <a:pt x="948952" y="276900"/>
                    <a:pt x="917136" y="251870"/>
                    <a:pt x="883034" y="230897"/>
                  </a:cubicBezTo>
                  <a:cubicBezTo>
                    <a:pt x="871438" y="216062"/>
                    <a:pt x="858898" y="201877"/>
                    <a:pt x="845447" y="188426"/>
                  </a:cubicBezTo>
                  <a:cubicBezTo>
                    <a:pt x="758214" y="101189"/>
                    <a:pt x="639886" y="52178"/>
                    <a:pt x="516515" y="52178"/>
                  </a:cubicBezTo>
                  <a:cubicBezTo>
                    <a:pt x="393145" y="52178"/>
                    <a:pt x="274817" y="101189"/>
                    <a:pt x="187584" y="188426"/>
                  </a:cubicBezTo>
                  <a:cubicBezTo>
                    <a:pt x="100347" y="275659"/>
                    <a:pt x="51335" y="393991"/>
                    <a:pt x="51335" y="517358"/>
                  </a:cubicBezTo>
                  <a:cubicBezTo>
                    <a:pt x="51335" y="601941"/>
                    <a:pt x="74372" y="684160"/>
                    <a:pt x="116973" y="755605"/>
                  </a:cubicBezTo>
                  <a:lnTo>
                    <a:pt x="118743" y="762085"/>
                  </a:lnTo>
                  <a:cubicBezTo>
                    <a:pt x="120514" y="768430"/>
                    <a:pt x="124026" y="775341"/>
                    <a:pt x="126712" y="782671"/>
                  </a:cubicBezTo>
                  <a:lnTo>
                    <a:pt x="127306" y="782671"/>
                  </a:lnTo>
                  <a:cubicBezTo>
                    <a:pt x="146700" y="832748"/>
                    <a:pt x="176424" y="878764"/>
                    <a:pt x="215126" y="917470"/>
                  </a:cubicBezTo>
                  <a:cubicBezTo>
                    <a:pt x="257637" y="959978"/>
                    <a:pt x="308960" y="991650"/>
                    <a:pt x="364801" y="1010706"/>
                  </a:cubicBezTo>
                  <a:cubicBezTo>
                    <a:pt x="251349" y="975903"/>
                    <a:pt x="152752" y="902891"/>
                    <a:pt x="86342" y="803277"/>
                  </a:cubicBezTo>
                  <a:lnTo>
                    <a:pt x="73297" y="782675"/>
                  </a:lnTo>
                  <a:lnTo>
                    <a:pt x="73582" y="782675"/>
                  </a:lnTo>
                  <a:cubicBezTo>
                    <a:pt x="25828" y="703032"/>
                    <a:pt x="0" y="611282"/>
                    <a:pt x="0" y="516869"/>
                  </a:cubicBezTo>
                </a:path>
              </a:pathLst>
            </a:custGeom>
            <a:solidFill>
              <a:srgbClr val="FFFFFF">
                <a:alpha val="70000"/>
              </a:srgbClr>
            </a:solidFill>
            <a:ln w="40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>
                <a:solidFill>
                  <a:srgbClr val="000000"/>
                </a:solidFill>
                <a:latin typeface="Gothic A1" pitchFamily="2" charset="-127"/>
              </a:endParaRPr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987AE693-DE13-31AE-C945-0E99ABAE5076}"/>
                </a:ext>
              </a:extLst>
            </p:cNvPr>
            <p:cNvSpPr/>
            <p:nvPr/>
          </p:nvSpPr>
          <p:spPr bwMode="gray">
            <a:xfrm>
              <a:off x="5234377" y="3434826"/>
              <a:ext cx="1010714" cy="996766"/>
            </a:xfrm>
            <a:custGeom>
              <a:avLst/>
              <a:gdLst>
                <a:gd name="connsiteX0" fmla="*/ 493845 w 1010714"/>
                <a:gd name="connsiteY0" fmla="*/ 0 h 996766"/>
                <a:gd name="connsiteX1" fmla="*/ 859326 w 1010714"/>
                <a:gd name="connsiteY1" fmla="*/ 151385 h 996766"/>
                <a:gd name="connsiteX2" fmla="*/ 1010714 w 1010714"/>
                <a:gd name="connsiteY2" fmla="*/ 516865 h 996766"/>
                <a:gd name="connsiteX3" fmla="*/ 859326 w 1010714"/>
                <a:gd name="connsiteY3" fmla="*/ 882346 h 996766"/>
                <a:gd name="connsiteX4" fmla="*/ 683859 w 1010714"/>
                <a:gd name="connsiteY4" fmla="*/ 996767 h 996766"/>
                <a:gd name="connsiteX5" fmla="*/ 704844 w 1010714"/>
                <a:gd name="connsiteY5" fmla="*/ 977182 h 996766"/>
                <a:gd name="connsiteX6" fmla="*/ 779757 w 1010714"/>
                <a:gd name="connsiteY6" fmla="*/ 883319 h 996766"/>
                <a:gd name="connsiteX7" fmla="*/ 822280 w 1010714"/>
                <a:gd name="connsiteY7" fmla="*/ 845447 h 996766"/>
                <a:gd name="connsiteX8" fmla="*/ 958529 w 1010714"/>
                <a:gd name="connsiteY8" fmla="*/ 516515 h 996766"/>
                <a:gd name="connsiteX9" fmla="*/ 822280 w 1010714"/>
                <a:gd name="connsiteY9" fmla="*/ 187580 h 996766"/>
                <a:gd name="connsiteX10" fmla="*/ 493349 w 1010714"/>
                <a:gd name="connsiteY10" fmla="*/ 51331 h 996766"/>
                <a:gd name="connsiteX11" fmla="*/ 255101 w 1010714"/>
                <a:gd name="connsiteY11" fmla="*/ 116973 h 996766"/>
                <a:gd name="connsiteX12" fmla="*/ 248622 w 1010714"/>
                <a:gd name="connsiteY12" fmla="*/ 118747 h 996766"/>
                <a:gd name="connsiteX13" fmla="*/ 228036 w 1010714"/>
                <a:gd name="connsiteY13" fmla="*/ 126712 h 996766"/>
                <a:gd name="connsiteX14" fmla="*/ 228036 w 1010714"/>
                <a:gd name="connsiteY14" fmla="*/ 127307 h 996766"/>
                <a:gd name="connsiteX15" fmla="*/ 93240 w 1010714"/>
                <a:gd name="connsiteY15" fmla="*/ 215126 h 996766"/>
                <a:gd name="connsiteX16" fmla="*/ 0 w 1010714"/>
                <a:gd name="connsiteY16" fmla="*/ 364797 h 996766"/>
                <a:gd name="connsiteX17" fmla="*/ 207429 w 1010714"/>
                <a:gd name="connsiteY17" fmla="*/ 86342 h 996766"/>
                <a:gd name="connsiteX18" fmla="*/ 228036 w 1010714"/>
                <a:gd name="connsiteY18" fmla="*/ 73297 h 996766"/>
                <a:gd name="connsiteX19" fmla="*/ 228036 w 1010714"/>
                <a:gd name="connsiteY19" fmla="*/ 73578 h 996766"/>
                <a:gd name="connsiteX20" fmla="*/ 493845 w 1010714"/>
                <a:gd name="connsiteY20" fmla="*/ 0 h 996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010714" h="996766">
                  <a:moveTo>
                    <a:pt x="493845" y="0"/>
                  </a:moveTo>
                  <a:cubicBezTo>
                    <a:pt x="630920" y="0"/>
                    <a:pt x="762398" y="54453"/>
                    <a:pt x="859326" y="151385"/>
                  </a:cubicBezTo>
                  <a:cubicBezTo>
                    <a:pt x="956253" y="248313"/>
                    <a:pt x="1010714" y="379787"/>
                    <a:pt x="1010714" y="516865"/>
                  </a:cubicBezTo>
                  <a:cubicBezTo>
                    <a:pt x="1010714" y="653944"/>
                    <a:pt x="956253" y="785418"/>
                    <a:pt x="859326" y="882346"/>
                  </a:cubicBezTo>
                  <a:cubicBezTo>
                    <a:pt x="808951" y="932725"/>
                    <a:pt x="748837" y="971016"/>
                    <a:pt x="683859" y="996767"/>
                  </a:cubicBezTo>
                  <a:cubicBezTo>
                    <a:pt x="690945" y="990426"/>
                    <a:pt x="698091" y="983942"/>
                    <a:pt x="704844" y="977182"/>
                  </a:cubicBezTo>
                  <a:cubicBezTo>
                    <a:pt x="733619" y="948411"/>
                    <a:pt x="758780" y="917422"/>
                    <a:pt x="779757" y="883319"/>
                  </a:cubicBezTo>
                  <a:cubicBezTo>
                    <a:pt x="794588" y="871727"/>
                    <a:pt x="808833" y="858899"/>
                    <a:pt x="822280" y="845447"/>
                  </a:cubicBezTo>
                  <a:cubicBezTo>
                    <a:pt x="909521" y="758210"/>
                    <a:pt x="958529" y="639882"/>
                    <a:pt x="958529" y="516515"/>
                  </a:cubicBezTo>
                  <a:cubicBezTo>
                    <a:pt x="958529" y="393145"/>
                    <a:pt x="909521" y="274817"/>
                    <a:pt x="822280" y="187580"/>
                  </a:cubicBezTo>
                  <a:cubicBezTo>
                    <a:pt x="735047" y="100347"/>
                    <a:pt x="616719" y="51331"/>
                    <a:pt x="493349" y="51331"/>
                  </a:cubicBezTo>
                  <a:cubicBezTo>
                    <a:pt x="408765" y="51331"/>
                    <a:pt x="326551" y="74372"/>
                    <a:pt x="255101" y="116973"/>
                  </a:cubicBezTo>
                  <a:lnTo>
                    <a:pt x="248622" y="118747"/>
                  </a:lnTo>
                  <a:cubicBezTo>
                    <a:pt x="242281" y="120514"/>
                    <a:pt x="235366" y="124022"/>
                    <a:pt x="228036" y="126712"/>
                  </a:cubicBezTo>
                  <a:lnTo>
                    <a:pt x="228036" y="127307"/>
                  </a:lnTo>
                  <a:cubicBezTo>
                    <a:pt x="177958" y="146700"/>
                    <a:pt x="131946" y="176424"/>
                    <a:pt x="93240" y="215126"/>
                  </a:cubicBezTo>
                  <a:cubicBezTo>
                    <a:pt x="50733" y="257637"/>
                    <a:pt x="19060" y="308956"/>
                    <a:pt x="0" y="364797"/>
                  </a:cubicBezTo>
                  <a:cubicBezTo>
                    <a:pt x="34807" y="251345"/>
                    <a:pt x="107819" y="152748"/>
                    <a:pt x="207429" y="86342"/>
                  </a:cubicBezTo>
                  <a:lnTo>
                    <a:pt x="228036" y="73297"/>
                  </a:lnTo>
                  <a:lnTo>
                    <a:pt x="228036" y="73578"/>
                  </a:lnTo>
                  <a:cubicBezTo>
                    <a:pt x="307682" y="25828"/>
                    <a:pt x="399433" y="0"/>
                    <a:pt x="493845" y="0"/>
                  </a:cubicBezTo>
                </a:path>
              </a:pathLst>
            </a:custGeom>
            <a:solidFill>
              <a:srgbClr val="FFFFFF">
                <a:alpha val="70000"/>
              </a:srgbClr>
            </a:solidFill>
            <a:ln w="40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>
                <a:solidFill>
                  <a:srgbClr val="000000"/>
                </a:solidFill>
                <a:latin typeface="Gothic A1" pitchFamily="2" charset="-127"/>
              </a:endParaRPr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0C12ECA2-C9A9-8C91-DA45-23E0DF782B50}"/>
                </a:ext>
              </a:extLst>
            </p:cNvPr>
            <p:cNvSpPr/>
            <p:nvPr/>
          </p:nvSpPr>
          <p:spPr bwMode="gray">
            <a:xfrm>
              <a:off x="5211320" y="3527956"/>
              <a:ext cx="795177" cy="795182"/>
            </a:xfrm>
            <a:custGeom>
              <a:avLst/>
              <a:gdLst>
                <a:gd name="connsiteX0" fmla="*/ 143542 w 795177"/>
                <a:gd name="connsiteY0" fmla="*/ 652304 h 795182"/>
                <a:gd name="connsiteX1" fmla="*/ 398370 w 795177"/>
                <a:gd name="connsiteY1" fmla="*/ 757856 h 795182"/>
                <a:gd name="connsiteX2" fmla="*/ 653195 w 795177"/>
                <a:gd name="connsiteY2" fmla="*/ 652304 h 795182"/>
                <a:gd name="connsiteX3" fmla="*/ 758743 w 795177"/>
                <a:gd name="connsiteY3" fmla="*/ 397483 h 795182"/>
                <a:gd name="connsiteX4" fmla="*/ 653195 w 795177"/>
                <a:gd name="connsiteY4" fmla="*/ 142659 h 795182"/>
                <a:gd name="connsiteX5" fmla="*/ 398370 w 795177"/>
                <a:gd name="connsiteY5" fmla="*/ 37106 h 795182"/>
                <a:gd name="connsiteX6" fmla="*/ 143546 w 795177"/>
                <a:gd name="connsiteY6" fmla="*/ 142659 h 795182"/>
                <a:gd name="connsiteX7" fmla="*/ 37994 w 795177"/>
                <a:gd name="connsiteY7" fmla="*/ 397483 h 795182"/>
                <a:gd name="connsiteX8" fmla="*/ 143542 w 795177"/>
                <a:gd name="connsiteY8" fmla="*/ 652304 h 795182"/>
                <a:gd name="connsiteX9" fmla="*/ 397589 w 795177"/>
                <a:gd name="connsiteY9" fmla="*/ 795182 h 795182"/>
                <a:gd name="connsiteX10" fmla="*/ 116452 w 795177"/>
                <a:gd name="connsiteY10" fmla="*/ 678730 h 795182"/>
                <a:gd name="connsiteX11" fmla="*/ 0 w 795177"/>
                <a:gd name="connsiteY11" fmla="*/ 397589 h 795182"/>
                <a:gd name="connsiteX12" fmla="*/ 116452 w 795177"/>
                <a:gd name="connsiteY12" fmla="*/ 116452 h 795182"/>
                <a:gd name="connsiteX13" fmla="*/ 397589 w 795177"/>
                <a:gd name="connsiteY13" fmla="*/ 0 h 795182"/>
                <a:gd name="connsiteX14" fmla="*/ 678730 w 795177"/>
                <a:gd name="connsiteY14" fmla="*/ 116452 h 795182"/>
                <a:gd name="connsiteX15" fmla="*/ 795178 w 795177"/>
                <a:gd name="connsiteY15" fmla="*/ 397589 h 795182"/>
                <a:gd name="connsiteX16" fmla="*/ 678730 w 795177"/>
                <a:gd name="connsiteY16" fmla="*/ 678730 h 795182"/>
                <a:gd name="connsiteX17" fmla="*/ 397589 w 795177"/>
                <a:gd name="connsiteY17" fmla="*/ 795182 h 795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95177" h="795182">
                  <a:moveTo>
                    <a:pt x="143542" y="652304"/>
                  </a:moveTo>
                  <a:cubicBezTo>
                    <a:pt x="211125" y="719887"/>
                    <a:pt x="302794" y="757856"/>
                    <a:pt x="398370" y="757856"/>
                  </a:cubicBezTo>
                  <a:cubicBezTo>
                    <a:pt x="493943" y="757856"/>
                    <a:pt x="585612" y="719887"/>
                    <a:pt x="653195" y="652304"/>
                  </a:cubicBezTo>
                  <a:cubicBezTo>
                    <a:pt x="720778" y="584725"/>
                    <a:pt x="758743" y="493056"/>
                    <a:pt x="758743" y="397483"/>
                  </a:cubicBezTo>
                  <a:cubicBezTo>
                    <a:pt x="758743" y="301907"/>
                    <a:pt x="720778" y="210238"/>
                    <a:pt x="653195" y="142659"/>
                  </a:cubicBezTo>
                  <a:cubicBezTo>
                    <a:pt x="585612" y="75076"/>
                    <a:pt x="493943" y="37106"/>
                    <a:pt x="398370" y="37106"/>
                  </a:cubicBezTo>
                  <a:cubicBezTo>
                    <a:pt x="302794" y="37106"/>
                    <a:pt x="211125" y="75076"/>
                    <a:pt x="143546" y="142659"/>
                  </a:cubicBezTo>
                  <a:cubicBezTo>
                    <a:pt x="75963" y="210238"/>
                    <a:pt x="37994" y="301907"/>
                    <a:pt x="37994" y="397483"/>
                  </a:cubicBezTo>
                  <a:cubicBezTo>
                    <a:pt x="37994" y="493056"/>
                    <a:pt x="75963" y="584725"/>
                    <a:pt x="143542" y="652304"/>
                  </a:cubicBezTo>
                  <a:moveTo>
                    <a:pt x="397589" y="795182"/>
                  </a:moveTo>
                  <a:cubicBezTo>
                    <a:pt x="292147" y="795182"/>
                    <a:pt x="191011" y="753289"/>
                    <a:pt x="116452" y="678730"/>
                  </a:cubicBezTo>
                  <a:cubicBezTo>
                    <a:pt x="41889" y="604167"/>
                    <a:pt x="0" y="503035"/>
                    <a:pt x="0" y="397589"/>
                  </a:cubicBezTo>
                  <a:cubicBezTo>
                    <a:pt x="0" y="292147"/>
                    <a:pt x="41889" y="191011"/>
                    <a:pt x="116452" y="116452"/>
                  </a:cubicBezTo>
                  <a:cubicBezTo>
                    <a:pt x="191011" y="41889"/>
                    <a:pt x="292147" y="0"/>
                    <a:pt x="397589" y="0"/>
                  </a:cubicBezTo>
                  <a:cubicBezTo>
                    <a:pt x="503031" y="0"/>
                    <a:pt x="604167" y="41889"/>
                    <a:pt x="678730" y="116452"/>
                  </a:cubicBezTo>
                  <a:cubicBezTo>
                    <a:pt x="753289" y="191011"/>
                    <a:pt x="795178" y="292147"/>
                    <a:pt x="795178" y="397589"/>
                  </a:cubicBezTo>
                  <a:cubicBezTo>
                    <a:pt x="795178" y="503035"/>
                    <a:pt x="753289" y="604167"/>
                    <a:pt x="678730" y="678730"/>
                  </a:cubicBezTo>
                  <a:cubicBezTo>
                    <a:pt x="604167" y="753289"/>
                    <a:pt x="503031" y="795182"/>
                    <a:pt x="397589" y="795182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 w="40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>
                <a:solidFill>
                  <a:srgbClr val="000000"/>
                </a:solidFill>
                <a:latin typeface="Gothic A1" pitchFamily="2" charset="-127"/>
              </a:endParaRPr>
            </a:p>
          </p:txBody>
        </p:sp>
      </p:grpSp>
      <p:sp>
        <p:nvSpPr>
          <p:cNvPr id="30" name="Line 44">
            <a:extLst>
              <a:ext uri="{FF2B5EF4-FFF2-40B4-BE49-F238E27FC236}">
                <a16:creationId xmlns:a16="http://schemas.microsoft.com/office/drawing/2014/main" id="{067F1BA0-64E9-862C-FE36-9D4188F44BC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097026" y="188640"/>
            <a:ext cx="0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de-DE" sz="1723" dirty="0">
              <a:latin typeface="Gothic A1" pitchFamily="2" charset="-127"/>
            </a:endParaRPr>
          </a:p>
        </p:txBody>
      </p:sp>
      <p:sp>
        <p:nvSpPr>
          <p:cNvPr id="3" name="logoPosition">
            <a:extLst>
              <a:ext uri="{FF2B5EF4-FFF2-40B4-BE49-F238E27FC236}">
                <a16:creationId xmlns:a16="http://schemas.microsoft.com/office/drawing/2014/main" id="{D400D126-FC45-01CB-D653-72A92500B053}"/>
              </a:ext>
            </a:extLst>
          </p:cNvPr>
          <p:cNvSpPr/>
          <p:nvPr userDrawn="1"/>
        </p:nvSpPr>
        <p:spPr>
          <a:xfrm>
            <a:off x="10182351" y="188640"/>
            <a:ext cx="848805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l"/>
            <a:r>
              <a:rPr lang="de-DE" sz="1354" i="1"/>
              <a:t> </a:t>
            </a:r>
          </a:p>
        </p:txBody>
      </p:sp>
      <p:pic>
        <p:nvPicPr>
          <p:cNvPr id="6" name="Quest 25 Jahre">
            <a:extLst>
              <a:ext uri="{FF2B5EF4-FFF2-40B4-BE49-F238E27FC236}">
                <a16:creationId xmlns:a16="http://schemas.microsoft.com/office/drawing/2014/main" id="{4793F908-FE37-A27C-0CED-E2580ACE59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5554" y="159992"/>
            <a:ext cx="941106" cy="32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286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53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pos="3727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346" userDrawn="1">
          <p15:clr>
            <a:srgbClr val="FBAE40"/>
          </p15:clr>
        </p15:guide>
        <p15:guide id="7" orient="horz" pos="1752" userDrawn="1">
          <p15:clr>
            <a:srgbClr val="FBAE40"/>
          </p15:clr>
        </p15:guide>
        <p15:guide id="8" orient="horz" pos="3816" userDrawn="1">
          <p15:clr>
            <a:srgbClr val="FBAE40"/>
          </p15:clr>
        </p15:guide>
        <p15:guide id="9" orient="horz" pos="411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Bild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E3EDA268-616F-DEA6-2AB4-136EF085264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362533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22" imgH="623" progId="TCLayout.ActiveDocument.1">
                  <p:embed/>
                </p:oleObj>
              </mc:Choice>
              <mc:Fallback>
                <p:oleObj name="think-cell Folie" r:id="rId3" imgW="622" imgH="62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3EDA268-616F-DEA6-2AB4-136EF08526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Ein Bild, das Kleidung, Person, Anzug, Lächeln enthält.&#10;&#10;KI-generierte Inhalte können fehlerhaft sein.">
            <a:extLst>
              <a:ext uri="{FF2B5EF4-FFF2-40B4-BE49-F238E27FC236}">
                <a16:creationId xmlns:a16="http://schemas.microsoft.com/office/drawing/2014/main" id="{480C20B8-B95B-B32A-88B3-E085291B44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2"/>
            <a:ext cx="12191997" cy="3064255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8F911A-2EEB-6775-9BBF-0E1F2FEAD6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DDB5C00-6477-C1A3-73EF-B3B0E85E21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Line 44">
            <a:extLst>
              <a:ext uri="{FF2B5EF4-FFF2-40B4-BE49-F238E27FC236}">
                <a16:creationId xmlns:a16="http://schemas.microsoft.com/office/drawing/2014/main" id="{3E9C459D-847E-EB3C-7790-8C97FC1A91B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097026" y="188640"/>
            <a:ext cx="0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de-DE" sz="1723" dirty="0">
              <a:latin typeface="Gothic A1" pitchFamily="2" charset="-127"/>
            </a:endParaRPr>
          </a:p>
        </p:txBody>
      </p:sp>
      <p:sp>
        <p:nvSpPr>
          <p:cNvPr id="2" name="logoPosition">
            <a:extLst>
              <a:ext uri="{FF2B5EF4-FFF2-40B4-BE49-F238E27FC236}">
                <a16:creationId xmlns:a16="http://schemas.microsoft.com/office/drawing/2014/main" id="{8395E05F-A03D-7F09-A1E1-C127295E03A8}"/>
              </a:ext>
            </a:extLst>
          </p:cNvPr>
          <p:cNvSpPr/>
          <p:nvPr userDrawn="1"/>
        </p:nvSpPr>
        <p:spPr>
          <a:xfrm>
            <a:off x="10182351" y="188640"/>
            <a:ext cx="848805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l"/>
            <a:r>
              <a:rPr lang="de-DE" sz="1354" i="1"/>
              <a:t> </a:t>
            </a:r>
          </a:p>
        </p:txBody>
      </p:sp>
      <p:pic>
        <p:nvPicPr>
          <p:cNvPr id="4" name="Quest 25 Jahre">
            <a:extLst>
              <a:ext uri="{FF2B5EF4-FFF2-40B4-BE49-F238E27FC236}">
                <a16:creationId xmlns:a16="http://schemas.microsoft.com/office/drawing/2014/main" id="{539B18CE-874B-BCC3-3382-E25BB4313A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95554" y="159992"/>
            <a:ext cx="941106" cy="32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5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53" userDrawn="1">
          <p15:clr>
            <a:srgbClr val="FBAE40"/>
          </p15:clr>
        </p15:guide>
        <p15:guide id="3" pos="7378" userDrawn="1">
          <p15:clr>
            <a:srgbClr val="FBAE40"/>
          </p15:clr>
        </p15:guide>
        <p15:guide id="4" pos="3727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2228" userDrawn="1">
          <p15:clr>
            <a:srgbClr val="A4A3A4"/>
          </p15:clr>
        </p15:guide>
        <p15:guide id="9" orient="horz" pos="2296" userDrawn="1">
          <p15:clr>
            <a:srgbClr val="FBAE40"/>
          </p15:clr>
        </p15:guide>
        <p15:guide id="10" orient="horz" pos="411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E95E424-A22C-42AE-9447-5E3B2377F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375" y="548680"/>
            <a:ext cx="11233249" cy="597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</p:txBody>
      </p:sp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4050691489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25" imgW="270" imgH="270" progId="TCLayout.ActiveDocument.1">
                  <p:embed/>
                </p:oleObj>
              </mc:Choice>
              <mc:Fallback>
                <p:oleObj name="think-cell Folie" r:id="rId25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platzhalter 2">
            <a:extLst>
              <a:ext uri="{FF2B5EF4-FFF2-40B4-BE49-F238E27FC236}">
                <a16:creationId xmlns:a16="http://schemas.microsoft.com/office/drawing/2014/main" id="{8CEF312F-55A0-4378-A584-2A568D32A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08" y="1108973"/>
            <a:ext cx="216000" cy="3240000"/>
          </a:xfrm>
          <a:prstGeom prst="rect">
            <a:avLst/>
          </a:prstGeom>
        </p:spPr>
        <p:txBody>
          <a:bodyPr vert="vert270" wrap="none" lIns="0" tIns="0" rIns="0" bIns="0" rtlCol="0" anchor="ctr">
            <a:noAutofit/>
          </a:bodyPr>
          <a:lstStyle/>
          <a:p>
            <a:pPr lvl="0"/>
            <a:r>
              <a:rPr lang="de-DE" dirty="0"/>
              <a:t>Mastertitelformat bearbeiten</a:t>
            </a:r>
          </a:p>
        </p:txBody>
      </p:sp>
      <p:sp>
        <p:nvSpPr>
          <p:cNvPr id="7" name="Line 44">
            <a:extLst>
              <a:ext uri="{FF2B5EF4-FFF2-40B4-BE49-F238E27FC236}">
                <a16:creationId xmlns:a16="http://schemas.microsoft.com/office/drawing/2014/main" id="{D591B7AB-1A52-331A-024F-FC6D922BBE4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097026" y="188640"/>
            <a:ext cx="0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de-DE" sz="1723" dirty="0">
              <a:latin typeface="Gothic A1" pitchFamily="2" charset="-127"/>
            </a:endParaRPr>
          </a:p>
        </p:txBody>
      </p:sp>
      <p:sp>
        <p:nvSpPr>
          <p:cNvPr id="9" name="Orange_Quadrat">
            <a:extLst>
              <a:ext uri="{FF2B5EF4-FFF2-40B4-BE49-F238E27FC236}">
                <a16:creationId xmlns:a16="http://schemas.microsoft.com/office/drawing/2014/main" id="{BC9AFE60-7B06-A0C4-21C0-219E9B2A56CD}"/>
              </a:ext>
            </a:extLst>
          </p:cNvPr>
          <p:cNvSpPr/>
          <p:nvPr userDrawn="1"/>
        </p:nvSpPr>
        <p:spPr bwMode="auto">
          <a:xfrm>
            <a:off x="127208" y="548680"/>
            <a:ext cx="270000" cy="270000"/>
          </a:xfrm>
          <a:prstGeom prst="rect">
            <a:avLst/>
          </a:prstGeom>
          <a:solidFill>
            <a:srgbClr val="E37204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20" name="Fußzeilenplatzhalter 19">
            <a:extLst>
              <a:ext uri="{FF2B5EF4-FFF2-40B4-BE49-F238E27FC236}">
                <a16:creationId xmlns:a16="http://schemas.microsoft.com/office/drawing/2014/main" id="{D70265DB-A2E7-0449-C3BA-817EA063B3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04512" y="6706455"/>
            <a:ext cx="575864" cy="120031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800">
                <a:solidFill>
                  <a:srgbClr val="595959"/>
                </a:solidFill>
                <a:latin typeface="+mn-lt"/>
              </a:defRPr>
            </a:lvl1pPr>
          </a:lstStyle>
          <a:p>
            <a:r>
              <a:rPr lang="de-DE" dirty="0"/>
              <a:t>Fußzeile</a:t>
            </a: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1ACA9001-4A36-2947-293D-50FACEBAE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4651" y="6706455"/>
            <a:ext cx="288000" cy="120031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800">
                <a:solidFill>
                  <a:srgbClr val="595959"/>
                </a:solidFill>
                <a:latin typeface="+mn-lt"/>
              </a:defRPr>
            </a:lvl1pPr>
          </a:lstStyle>
          <a:p>
            <a:fld id="{2ED6825B-C42F-467D-BEE0-D786D5D2BF08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Quest 25 Jahre">
            <a:extLst>
              <a:ext uri="{FF2B5EF4-FFF2-40B4-BE49-F238E27FC236}">
                <a16:creationId xmlns:a16="http://schemas.microsoft.com/office/drawing/2014/main" id="{C05F3E4F-D5DD-8FB6-D707-F047FD59A1E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1095554" y="159992"/>
            <a:ext cx="941106" cy="32866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8" r:id="rId2"/>
    <p:sldLayoutId id="2147483712" r:id="rId3"/>
    <p:sldLayoutId id="2147483713" r:id="rId4"/>
    <p:sldLayoutId id="2147483688" r:id="rId5"/>
    <p:sldLayoutId id="2147483687" r:id="rId6"/>
    <p:sldLayoutId id="2147483710" r:id="rId7"/>
    <p:sldLayoutId id="2147483711" r:id="rId8"/>
    <p:sldLayoutId id="2147483690" r:id="rId9"/>
    <p:sldLayoutId id="2147483703" r:id="rId10"/>
    <p:sldLayoutId id="2147483694" r:id="rId11"/>
    <p:sldLayoutId id="2147483730" r:id="rId12"/>
    <p:sldLayoutId id="2147483696" r:id="rId13"/>
    <p:sldLayoutId id="2147483732" r:id="rId14"/>
    <p:sldLayoutId id="2147483704" r:id="rId15"/>
    <p:sldLayoutId id="2147483733" r:id="rId16"/>
    <p:sldLayoutId id="2147483693" r:id="rId17"/>
    <p:sldLayoutId id="2147483700" r:id="rId18"/>
    <p:sldLayoutId id="2147483695" r:id="rId19"/>
    <p:sldLayoutId id="2147483731" r:id="rId20"/>
    <p:sldLayoutId id="2147483697" r:id="rId21"/>
    <p:sldLayoutId id="2147483705" r:id="rId22"/>
  </p:sldLayoutIdLst>
  <p:hf sldNum="0" hdr="0" ftr="0" dt="0"/>
  <p:txStyles>
    <p:titleStyle>
      <a:lvl1pPr algn="r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lang="de-DE" sz="1200" b="0" cap="all" spc="100" baseline="0" dirty="0">
          <a:solidFill>
            <a:srgbClr val="E37204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sz="2462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sz="2462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sz="2462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sz="2462" b="1">
          <a:solidFill>
            <a:schemeClr val="tx2"/>
          </a:solidFill>
          <a:latin typeface="Arial" charset="0"/>
        </a:defRPr>
      </a:lvl5pPr>
      <a:lvl6pPr marL="562722" algn="l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sz="2462" b="1">
          <a:solidFill>
            <a:schemeClr val="tx2"/>
          </a:solidFill>
          <a:latin typeface="Arial" charset="0"/>
        </a:defRPr>
      </a:lvl6pPr>
      <a:lvl7pPr marL="1125444" algn="l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sz="2462" b="1">
          <a:solidFill>
            <a:schemeClr val="tx2"/>
          </a:solidFill>
          <a:latin typeface="Arial" charset="0"/>
        </a:defRPr>
      </a:lvl7pPr>
      <a:lvl8pPr marL="1688165" algn="l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sz="2462" b="1">
          <a:solidFill>
            <a:schemeClr val="tx2"/>
          </a:solidFill>
          <a:latin typeface="Arial" charset="0"/>
        </a:defRPr>
      </a:lvl8pPr>
      <a:lvl9pPr marL="2250887" algn="l" rtl="0" eaLnBrk="1" fontAlgn="base" hangingPunct="1">
        <a:lnSpc>
          <a:spcPct val="93000"/>
        </a:lnSpc>
        <a:spcBef>
          <a:spcPct val="0"/>
        </a:spcBef>
        <a:spcAft>
          <a:spcPct val="0"/>
        </a:spcAft>
        <a:defRPr sz="2462" b="1">
          <a:solidFill>
            <a:schemeClr val="tx2"/>
          </a:solidFill>
          <a:latin typeface="Arial" charset="0"/>
        </a:defRPr>
      </a:lvl9pPr>
    </p:titleStyle>
    <p:bodyStyle>
      <a:lvl1pPr algn="l" defTabSz="1172337" rtl="0" eaLnBrk="1" fontAlgn="base" hangingPunct="1">
        <a:spcBef>
          <a:spcPts val="1800"/>
        </a:spcBef>
        <a:spcAft>
          <a:spcPct val="0"/>
        </a:spcAft>
        <a:defRPr lang="de-DE" sz="1200" b="0" kern="0" dirty="0" smtClean="0">
          <a:solidFill>
            <a:schemeClr val="tx1"/>
          </a:solidFill>
          <a:latin typeface="+mn-lt"/>
          <a:ea typeface="Gothic A1 SemiBold" pitchFamily="2" charset="-127"/>
          <a:cs typeface="Gothic A1 SemiBold" pitchFamily="2" charset="-127"/>
        </a:defRPr>
      </a:lvl1pPr>
      <a:lvl2pPr marL="0" indent="0" algn="l" defTabSz="1172337" rtl="0" eaLnBrk="1" fontAlgn="base" hangingPunct="1">
        <a:spcBef>
          <a:spcPts val="600"/>
        </a:spcBef>
        <a:spcAft>
          <a:spcPct val="0"/>
        </a:spcAft>
        <a:buFontTx/>
        <a:buNone/>
        <a:defRPr lang="de-DE" sz="1200" kern="0" smtClean="0">
          <a:solidFill>
            <a:schemeClr val="tx1"/>
          </a:solidFill>
          <a:latin typeface="+mn-lt"/>
          <a:ea typeface="+mn-ea"/>
          <a:cs typeface="+mn-cs"/>
        </a:defRPr>
      </a:lvl2pPr>
      <a:lvl3pPr marL="216000" indent="-216000" algn="l" defTabSz="1172337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lang="de-DE" sz="1200" kern="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216000" algn="l" defTabSz="1172337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lang="de-DE" sz="1200" kern="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648000" indent="-216000" algn="l" defTabSz="1172337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defRPr lang="de-DE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864000" indent="-216000" algn="l" defTabSz="1172337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defRPr sz="1200">
          <a:solidFill>
            <a:schemeClr val="tx1"/>
          </a:solidFill>
          <a:latin typeface="+mn-lt"/>
        </a:defRPr>
      </a:lvl6pPr>
      <a:lvl7pPr marL="3657691" indent="-281361" algn="l" defTabSz="1172337" rtl="0" eaLnBrk="1" fontAlgn="base" hangingPunct="1">
        <a:spcBef>
          <a:spcPct val="20000"/>
        </a:spcBef>
        <a:spcAft>
          <a:spcPct val="0"/>
        </a:spcAft>
        <a:buChar char="»"/>
        <a:defRPr sz="2092">
          <a:solidFill>
            <a:schemeClr val="tx1"/>
          </a:solidFill>
          <a:latin typeface="+mn-lt"/>
        </a:defRPr>
      </a:lvl7pPr>
      <a:lvl8pPr marL="4220413" indent="-281361" algn="l" defTabSz="1172337" rtl="0" eaLnBrk="1" fontAlgn="base" hangingPunct="1">
        <a:spcBef>
          <a:spcPct val="20000"/>
        </a:spcBef>
        <a:spcAft>
          <a:spcPct val="0"/>
        </a:spcAft>
        <a:buChar char="»"/>
        <a:defRPr sz="2092">
          <a:solidFill>
            <a:schemeClr val="tx1"/>
          </a:solidFill>
          <a:latin typeface="+mn-lt"/>
        </a:defRPr>
      </a:lvl8pPr>
      <a:lvl9pPr marL="4783135" indent="-281361" algn="l" defTabSz="1172337" rtl="0" eaLnBrk="1" fontAlgn="base" hangingPunct="1">
        <a:spcBef>
          <a:spcPct val="20000"/>
        </a:spcBef>
        <a:spcAft>
          <a:spcPct val="0"/>
        </a:spcAft>
        <a:buChar char="»"/>
        <a:defRPr sz="2092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27.xml"/><Relationship Id="rId7" Type="http://schemas.openxmlformats.org/officeDocument/2006/relationships/image" Target="../media/image7.emf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oleObject" Target="../embeddings/oleObject20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notesSlide" Target="../notesSlides/notesSlide3.xml"/><Relationship Id="rId18" Type="http://schemas.openxmlformats.org/officeDocument/2006/relationships/image" Target="../media/image13.png"/><Relationship Id="rId26" Type="http://schemas.openxmlformats.org/officeDocument/2006/relationships/oleObject" Target="../embeddings/oleObject21.bin"/><Relationship Id="rId3" Type="http://schemas.openxmlformats.org/officeDocument/2006/relationships/tags" Target="../tags/tag30.xml"/><Relationship Id="rId21" Type="http://schemas.openxmlformats.org/officeDocument/2006/relationships/image" Target="../media/image16.png"/><Relationship Id="rId7" Type="http://schemas.openxmlformats.org/officeDocument/2006/relationships/tags" Target="../tags/tag34.xml"/><Relationship Id="rId12" Type="http://schemas.openxmlformats.org/officeDocument/2006/relationships/slideLayout" Target="../slideLayouts/slideLayout5.xml"/><Relationship Id="rId17" Type="http://schemas.openxmlformats.org/officeDocument/2006/relationships/image" Target="../media/image12.png"/><Relationship Id="rId25" Type="http://schemas.openxmlformats.org/officeDocument/2006/relationships/image" Target="../media/image20.png"/><Relationship Id="rId2" Type="http://schemas.openxmlformats.org/officeDocument/2006/relationships/tags" Target="../tags/tag29.xml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24" Type="http://schemas.openxmlformats.org/officeDocument/2006/relationships/image" Target="../media/image19.png"/><Relationship Id="rId5" Type="http://schemas.openxmlformats.org/officeDocument/2006/relationships/tags" Target="../tags/tag32.xml"/><Relationship Id="rId15" Type="http://schemas.openxmlformats.org/officeDocument/2006/relationships/image" Target="../media/image10.png"/><Relationship Id="rId23" Type="http://schemas.openxmlformats.org/officeDocument/2006/relationships/image" Target="../media/image18.png"/><Relationship Id="rId28" Type="http://schemas.openxmlformats.org/officeDocument/2006/relationships/image" Target="../media/image21.png"/><Relationship Id="rId10" Type="http://schemas.openxmlformats.org/officeDocument/2006/relationships/tags" Target="../tags/tag37.xml"/><Relationship Id="rId19" Type="http://schemas.openxmlformats.org/officeDocument/2006/relationships/image" Target="../media/image14.png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image" Target="../media/image9.png"/><Relationship Id="rId22" Type="http://schemas.openxmlformats.org/officeDocument/2006/relationships/image" Target="../media/image17.png"/><Relationship Id="rId27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tags" Target="../tags/tag41.xml"/><Relationship Id="rId7" Type="http://schemas.openxmlformats.org/officeDocument/2006/relationships/image" Target="../media/image23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22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7.xml"/><Relationship Id="rId9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44.xml"/><Relationship Id="rId7" Type="http://schemas.openxmlformats.org/officeDocument/2006/relationships/image" Target="../media/image5.emf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oleObject" Target="../embeddings/oleObject23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7" Type="http://schemas.openxmlformats.org/officeDocument/2006/relationships/image" Target="../media/image7.emf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oleObject" Target="../embeddings/oleObject24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tags" Target="../tags/tag50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27.svg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image" Target="../media/image26.jpg"/><Relationship Id="rId5" Type="http://schemas.openxmlformats.org/officeDocument/2006/relationships/tags" Target="../tags/tag52.xml"/><Relationship Id="rId10" Type="http://schemas.openxmlformats.org/officeDocument/2006/relationships/image" Target="../media/image5.emf"/><Relationship Id="rId4" Type="http://schemas.openxmlformats.org/officeDocument/2006/relationships/tags" Target="../tags/tag51.xml"/><Relationship Id="rId9" Type="http://schemas.openxmlformats.org/officeDocument/2006/relationships/oleObject" Target="../embeddings/oleObject2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tags" Target="../tags/tag56.xml"/><Relationship Id="rId7" Type="http://schemas.openxmlformats.org/officeDocument/2006/relationships/oleObject" Target="../embeddings/oleObject26.bin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0.xml"/><Relationship Id="rId4" Type="http://schemas.openxmlformats.org/officeDocument/2006/relationships/tags" Target="../tags/tag57.xml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60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10" Type="http://schemas.openxmlformats.org/officeDocument/2006/relationships/image" Target="../media/image7.emf"/><Relationship Id="rId4" Type="http://schemas.openxmlformats.org/officeDocument/2006/relationships/tags" Target="../tags/tag61.xml"/><Relationship Id="rId9" Type="http://schemas.openxmlformats.org/officeDocument/2006/relationships/oleObject" Target="../embeddings/oleObject27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openxmlformats.org/officeDocument/2006/relationships/tags" Target="../tags/tag66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10" Type="http://schemas.openxmlformats.org/officeDocument/2006/relationships/image" Target="../media/image7.emf"/><Relationship Id="rId4" Type="http://schemas.openxmlformats.org/officeDocument/2006/relationships/tags" Target="../tags/tag67.xml"/><Relationship Id="rId9" Type="http://schemas.openxmlformats.org/officeDocument/2006/relationships/oleObject" Target="../embeddings/oleObject28.bin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82.xml"/><Relationship Id="rId18" Type="http://schemas.openxmlformats.org/officeDocument/2006/relationships/tags" Target="../tags/tag87.xml"/><Relationship Id="rId26" Type="http://schemas.openxmlformats.org/officeDocument/2006/relationships/tags" Target="../tags/tag95.xml"/><Relationship Id="rId39" Type="http://schemas.openxmlformats.org/officeDocument/2006/relationships/image" Target="../media/image7.emf"/><Relationship Id="rId21" Type="http://schemas.openxmlformats.org/officeDocument/2006/relationships/tags" Target="../tags/tag90.xml"/><Relationship Id="rId34" Type="http://schemas.openxmlformats.org/officeDocument/2006/relationships/tags" Target="../tags/tag103.xml"/><Relationship Id="rId7" Type="http://schemas.openxmlformats.org/officeDocument/2006/relationships/tags" Target="../tags/tag76.xml"/><Relationship Id="rId12" Type="http://schemas.openxmlformats.org/officeDocument/2006/relationships/tags" Target="../tags/tag81.xml"/><Relationship Id="rId17" Type="http://schemas.openxmlformats.org/officeDocument/2006/relationships/tags" Target="../tags/tag86.xml"/><Relationship Id="rId25" Type="http://schemas.openxmlformats.org/officeDocument/2006/relationships/tags" Target="../tags/tag94.xml"/><Relationship Id="rId33" Type="http://schemas.openxmlformats.org/officeDocument/2006/relationships/tags" Target="../tags/tag102.xml"/><Relationship Id="rId38" Type="http://schemas.openxmlformats.org/officeDocument/2006/relationships/oleObject" Target="../embeddings/oleObject29.bin"/><Relationship Id="rId2" Type="http://schemas.openxmlformats.org/officeDocument/2006/relationships/tags" Target="../tags/tag71.xml"/><Relationship Id="rId16" Type="http://schemas.openxmlformats.org/officeDocument/2006/relationships/tags" Target="../tags/tag85.xml"/><Relationship Id="rId20" Type="http://schemas.openxmlformats.org/officeDocument/2006/relationships/tags" Target="../tags/tag89.xml"/><Relationship Id="rId29" Type="http://schemas.openxmlformats.org/officeDocument/2006/relationships/tags" Target="../tags/tag98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24" Type="http://schemas.openxmlformats.org/officeDocument/2006/relationships/tags" Target="../tags/tag93.xml"/><Relationship Id="rId32" Type="http://schemas.openxmlformats.org/officeDocument/2006/relationships/tags" Target="../tags/tag101.xml"/><Relationship Id="rId37" Type="http://schemas.openxmlformats.org/officeDocument/2006/relationships/notesSlide" Target="../notesSlides/notesSlide11.xml"/><Relationship Id="rId5" Type="http://schemas.openxmlformats.org/officeDocument/2006/relationships/tags" Target="../tags/tag74.xml"/><Relationship Id="rId15" Type="http://schemas.openxmlformats.org/officeDocument/2006/relationships/tags" Target="../tags/tag84.xml"/><Relationship Id="rId23" Type="http://schemas.openxmlformats.org/officeDocument/2006/relationships/tags" Target="../tags/tag92.xml"/><Relationship Id="rId28" Type="http://schemas.openxmlformats.org/officeDocument/2006/relationships/tags" Target="../tags/tag97.xml"/><Relationship Id="rId36" Type="http://schemas.openxmlformats.org/officeDocument/2006/relationships/slideLayout" Target="../slideLayouts/slideLayout18.xml"/><Relationship Id="rId10" Type="http://schemas.openxmlformats.org/officeDocument/2006/relationships/tags" Target="../tags/tag79.xml"/><Relationship Id="rId19" Type="http://schemas.openxmlformats.org/officeDocument/2006/relationships/tags" Target="../tags/tag88.xml"/><Relationship Id="rId31" Type="http://schemas.openxmlformats.org/officeDocument/2006/relationships/tags" Target="../tags/tag100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tags" Target="../tags/tag83.xml"/><Relationship Id="rId22" Type="http://schemas.openxmlformats.org/officeDocument/2006/relationships/tags" Target="../tags/tag91.xml"/><Relationship Id="rId27" Type="http://schemas.openxmlformats.org/officeDocument/2006/relationships/tags" Target="../tags/tag96.xml"/><Relationship Id="rId30" Type="http://schemas.openxmlformats.org/officeDocument/2006/relationships/tags" Target="../tags/tag99.xml"/><Relationship Id="rId35" Type="http://schemas.openxmlformats.org/officeDocument/2006/relationships/tags" Target="../tags/tag104.xml"/><Relationship Id="rId8" Type="http://schemas.openxmlformats.org/officeDocument/2006/relationships/tags" Target="../tags/tag77.xml"/><Relationship Id="rId3" Type="http://schemas.openxmlformats.org/officeDocument/2006/relationships/tags" Target="../tags/tag7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3" Type="http://schemas.openxmlformats.org/officeDocument/2006/relationships/tags" Target="../tags/tag107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11" Type="http://schemas.openxmlformats.org/officeDocument/2006/relationships/image" Target="../media/image29.png"/><Relationship Id="rId5" Type="http://schemas.openxmlformats.org/officeDocument/2006/relationships/tags" Target="../tags/tag109.xml"/><Relationship Id="rId10" Type="http://schemas.openxmlformats.org/officeDocument/2006/relationships/image" Target="../media/image7.emf"/><Relationship Id="rId4" Type="http://schemas.openxmlformats.org/officeDocument/2006/relationships/tags" Target="../tags/tag108.xml"/><Relationship Id="rId9" Type="http://schemas.openxmlformats.org/officeDocument/2006/relationships/oleObject" Target="../embeddings/oleObject3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113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image" Target="../media/image30.png"/><Relationship Id="rId5" Type="http://schemas.openxmlformats.org/officeDocument/2006/relationships/tags" Target="../tags/tag115.xml"/><Relationship Id="rId10" Type="http://schemas.openxmlformats.org/officeDocument/2006/relationships/image" Target="../media/image7.emf"/><Relationship Id="rId4" Type="http://schemas.openxmlformats.org/officeDocument/2006/relationships/tags" Target="../tags/tag114.xml"/><Relationship Id="rId9" Type="http://schemas.openxmlformats.org/officeDocument/2006/relationships/oleObject" Target="../embeddings/oleObject3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tags" Target="../tags/tag119.xml"/><Relationship Id="rId7" Type="http://schemas.openxmlformats.org/officeDocument/2006/relationships/oleObject" Target="../embeddings/oleObject32.bin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120.xml"/><Relationship Id="rId9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28.xml"/><Relationship Id="rId13" Type="http://schemas.openxmlformats.org/officeDocument/2006/relationships/tags" Target="../tags/tag133.xml"/><Relationship Id="rId18" Type="http://schemas.openxmlformats.org/officeDocument/2006/relationships/slideLayout" Target="../slideLayouts/slideLayout21.xml"/><Relationship Id="rId3" Type="http://schemas.openxmlformats.org/officeDocument/2006/relationships/tags" Target="../tags/tag123.xml"/><Relationship Id="rId21" Type="http://schemas.openxmlformats.org/officeDocument/2006/relationships/image" Target="../media/image5.emf"/><Relationship Id="rId7" Type="http://schemas.openxmlformats.org/officeDocument/2006/relationships/tags" Target="../tags/tag127.xml"/><Relationship Id="rId12" Type="http://schemas.openxmlformats.org/officeDocument/2006/relationships/tags" Target="../tags/tag132.xml"/><Relationship Id="rId17" Type="http://schemas.openxmlformats.org/officeDocument/2006/relationships/tags" Target="../tags/tag137.xml"/><Relationship Id="rId2" Type="http://schemas.openxmlformats.org/officeDocument/2006/relationships/tags" Target="../tags/tag122.xml"/><Relationship Id="rId16" Type="http://schemas.openxmlformats.org/officeDocument/2006/relationships/tags" Target="../tags/tag136.xml"/><Relationship Id="rId20" Type="http://schemas.openxmlformats.org/officeDocument/2006/relationships/oleObject" Target="../embeddings/oleObject20.bin"/><Relationship Id="rId1" Type="http://schemas.openxmlformats.org/officeDocument/2006/relationships/tags" Target="../tags/tag121.xml"/><Relationship Id="rId6" Type="http://schemas.openxmlformats.org/officeDocument/2006/relationships/tags" Target="../tags/tag126.xml"/><Relationship Id="rId11" Type="http://schemas.openxmlformats.org/officeDocument/2006/relationships/tags" Target="../tags/tag131.xml"/><Relationship Id="rId5" Type="http://schemas.openxmlformats.org/officeDocument/2006/relationships/tags" Target="../tags/tag125.xml"/><Relationship Id="rId15" Type="http://schemas.openxmlformats.org/officeDocument/2006/relationships/tags" Target="../tags/tag135.xml"/><Relationship Id="rId10" Type="http://schemas.openxmlformats.org/officeDocument/2006/relationships/tags" Target="../tags/tag130.xml"/><Relationship Id="rId19" Type="http://schemas.openxmlformats.org/officeDocument/2006/relationships/notesSlide" Target="../notesSlides/notesSlide15.xml"/><Relationship Id="rId4" Type="http://schemas.openxmlformats.org/officeDocument/2006/relationships/tags" Target="../tags/tag124.xml"/><Relationship Id="rId9" Type="http://schemas.openxmlformats.org/officeDocument/2006/relationships/tags" Target="../tags/tag129.xml"/><Relationship Id="rId14" Type="http://schemas.openxmlformats.org/officeDocument/2006/relationships/tags" Target="../tags/tag13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tags" Target="../tags/tag140.xml"/><Relationship Id="rId7" Type="http://schemas.openxmlformats.org/officeDocument/2006/relationships/oleObject" Target="../embeddings/oleObject33.bin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6.xml"/><Relationship Id="rId4" Type="http://schemas.openxmlformats.org/officeDocument/2006/relationships/tags" Target="../tags/tag141.xml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tags" Target="../tags/tag144.xml"/><Relationship Id="rId7" Type="http://schemas.openxmlformats.org/officeDocument/2006/relationships/notesSlide" Target="../notesSlides/notesSlide17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slideLayout" Target="../slideLayouts/slideLayout1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9" Type="http://schemas.openxmlformats.org/officeDocument/2006/relationships/image" Target="../media/image7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13" Type="http://schemas.openxmlformats.org/officeDocument/2006/relationships/image" Target="../media/image35.png"/><Relationship Id="rId3" Type="http://schemas.openxmlformats.org/officeDocument/2006/relationships/tags" Target="../tags/tag149.xml"/><Relationship Id="rId7" Type="http://schemas.openxmlformats.org/officeDocument/2006/relationships/notesSlide" Target="../notesSlides/notesSlide18.xml"/><Relationship Id="rId12" Type="http://schemas.openxmlformats.org/officeDocument/2006/relationships/image" Target="../media/image34.png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25.svg"/><Relationship Id="rId5" Type="http://schemas.openxmlformats.org/officeDocument/2006/relationships/tags" Target="../tags/tag151.xml"/><Relationship Id="rId10" Type="http://schemas.openxmlformats.org/officeDocument/2006/relationships/image" Target="../media/image5.emf"/><Relationship Id="rId4" Type="http://schemas.openxmlformats.org/officeDocument/2006/relationships/tags" Target="../tags/tag150.xml"/><Relationship Id="rId9" Type="http://schemas.openxmlformats.org/officeDocument/2006/relationships/oleObject" Target="../embeddings/oleObject3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751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07566DEE-E774-7ED1-0620-8292350B7AC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6" imgW="519" imgH="518" progId="TCLayout.ActiveDocument.1">
                  <p:embed/>
                </p:oleObj>
              </mc:Choice>
              <mc:Fallback>
                <p:oleObj name="think-cell Folie" r:id="rId6" imgW="519" imgH="518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7566DEE-E774-7ED1-0620-8292350B7A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">
            <a:extLst>
              <a:ext uri="{FF2B5EF4-FFF2-40B4-BE49-F238E27FC236}">
                <a16:creationId xmlns:a16="http://schemas.microsoft.com/office/drawing/2014/main" id="{BAC035CF-FDE0-5E8E-9321-81A6B801076C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78701" y="3658739"/>
            <a:ext cx="9434598" cy="1413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200"/>
              </a:spcBef>
              <a:spcAft>
                <a:spcPts val="0"/>
              </a:spcAft>
              <a:defRPr lang="de-DE" sz="1400" b="1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Tx/>
              <a:buNone/>
              <a:defRPr lang="de-DE" sz="1400" kern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4pPr>
            <a:lvl5pPr marL="664632" indent="-221544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lang="de-DE" sz="1400" kern="120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5pPr>
            <a:lvl6pPr marL="3094970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marL="0" lvl="2" indent="0" algn="ctr">
              <a:spcBef>
                <a:spcPts val="900"/>
              </a:spcBef>
              <a:buNone/>
            </a:pPr>
            <a:r>
              <a:rPr lang="de-DE" sz="16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Als umsetzungsorientierte Strategieberatung für den Mittelstand liegt unser</a:t>
            </a:r>
          </a:p>
          <a:p>
            <a:pPr marL="0" lvl="2" indent="0" algn="ctr">
              <a:spcBef>
                <a:spcPts val="900"/>
              </a:spcBef>
              <a:buNone/>
            </a:pPr>
            <a:r>
              <a:rPr lang="de-DE" sz="16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Fokus seit 2001 auf Transparenz, Wertentwicklung und Nachfolge.</a:t>
            </a:r>
          </a:p>
          <a:p>
            <a:pPr marL="0" lvl="2" indent="0" algn="ctr">
              <a:spcBef>
                <a:spcPts val="900"/>
              </a:spcBef>
              <a:buNone/>
            </a:pPr>
            <a:r>
              <a:rPr lang="de-DE" sz="1600" dirty="0"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Dabei gehören geschäftliche Erfolge und Menschlichkeit für uns</a:t>
            </a:r>
          </a:p>
          <a:p>
            <a:pPr marL="0" lvl="2" indent="0" algn="ctr">
              <a:spcBef>
                <a:spcPts val="900"/>
              </a:spcBef>
              <a:buNone/>
            </a:pPr>
            <a:r>
              <a:rPr lang="de-DE" sz="1600" dirty="0"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zusammen wie Herz und Verstand.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235FC9B6-F4CF-898F-C156-65AEDDB342E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857948" y="2152552"/>
            <a:ext cx="6476104" cy="7144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fontAlgn="auto">
              <a:lnSpc>
                <a:spcPts val="1800"/>
              </a:lnSpc>
              <a:spcBef>
                <a:spcPts val="1800"/>
              </a:spcBef>
              <a:spcAft>
                <a:spcPts val="0"/>
              </a:spcAft>
            </a:pPr>
            <a:r>
              <a:rPr lang="de-DE" sz="3000" dirty="0">
                <a:solidFill>
                  <a:srgbClr val="FFFFFF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Vor</a:t>
            </a:r>
            <a:r>
              <a:rPr lang="de-DE" sz="3000" spc="31" dirty="0">
                <a:solidFill>
                  <a:srgbClr val="FFFFFF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3000" dirty="0">
                <a:solidFill>
                  <a:srgbClr val="FFFFFF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welcher</a:t>
            </a:r>
            <a:r>
              <a:rPr lang="de-DE" sz="3000" spc="31" dirty="0">
                <a:solidFill>
                  <a:srgbClr val="FFFFFF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3000" dirty="0">
                <a:solidFill>
                  <a:srgbClr val="FFFFFF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unternehmerischen</a:t>
            </a:r>
          </a:p>
          <a:p>
            <a:pPr marL="138531" algn="ctr" fontAlgn="auto">
              <a:lnSpc>
                <a:spcPts val="1800"/>
              </a:lnSpc>
              <a:spcBef>
                <a:spcPts val="1800"/>
              </a:spcBef>
              <a:spcAft>
                <a:spcPts val="0"/>
              </a:spcAft>
            </a:pPr>
            <a:r>
              <a:rPr lang="de-DE" sz="3000" dirty="0">
                <a:solidFill>
                  <a:srgbClr val="FFFFFF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Herausforderung</a:t>
            </a:r>
            <a:r>
              <a:rPr lang="de-DE" sz="3000" spc="31" dirty="0">
                <a:solidFill>
                  <a:srgbClr val="FFFFFF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3000" dirty="0">
                <a:solidFill>
                  <a:srgbClr val="FFFFFF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stehen</a:t>
            </a:r>
            <a:r>
              <a:rPr lang="de-DE" sz="3000" spc="32" dirty="0">
                <a:solidFill>
                  <a:srgbClr val="FFFFFF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3000" dirty="0">
                <a:solidFill>
                  <a:srgbClr val="FFFFFF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Sie?</a:t>
            </a:r>
          </a:p>
        </p:txBody>
      </p:sp>
      <p:pic>
        <p:nvPicPr>
          <p:cNvPr id="2" name="Grafik 1" descr="Ein Bild, das Screenshot, Grafiken, Kreis, Grafikdesign enthält.&#10;&#10;KI-generierte Inhalte können fehlerhaft sein.">
            <a:extLst>
              <a:ext uri="{FF2B5EF4-FFF2-40B4-BE49-F238E27FC236}">
                <a16:creationId xmlns:a16="http://schemas.microsoft.com/office/drawing/2014/main" id="{8057B17D-3640-011F-5B2C-5563A2410D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708" y="5147834"/>
            <a:ext cx="3486584" cy="141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857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24414-90DD-616C-C9AA-F884A2824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rafik 31" descr="Ein Bild, das Menschliches Gesicht, Lächeln, Porträt, Person enthält.&#10;&#10;KI-generierte Inhalte können fehlerhaft sein.">
            <a:extLst>
              <a:ext uri="{FF2B5EF4-FFF2-40B4-BE49-F238E27FC236}">
                <a16:creationId xmlns:a16="http://schemas.microsoft.com/office/drawing/2014/main" id="{04890418-44BB-BDBC-4FB4-BAD440A2FD5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526" y="4545261"/>
            <a:ext cx="1317600" cy="1317600"/>
          </a:xfrm>
          <a:prstGeom prst="rect">
            <a:avLst/>
          </a:prstGeom>
        </p:spPr>
      </p:pic>
      <p:pic>
        <p:nvPicPr>
          <p:cNvPr id="27" name="Grafik 26" descr="Ein Bild, das Menschliches Gesicht, Lächeln, Person, Porträt enthält.&#10;&#10;KI-generierte Inhalte können fehlerhaft sein.">
            <a:extLst>
              <a:ext uri="{FF2B5EF4-FFF2-40B4-BE49-F238E27FC236}">
                <a16:creationId xmlns:a16="http://schemas.microsoft.com/office/drawing/2014/main" id="{9B3E331B-9322-C9A0-BA39-7DD59E8E830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203" y="4545261"/>
            <a:ext cx="1317600" cy="1317600"/>
          </a:xfrm>
          <a:prstGeom prst="rect">
            <a:avLst/>
          </a:prstGeom>
        </p:spPr>
      </p:pic>
      <p:pic>
        <p:nvPicPr>
          <p:cNvPr id="26" name="Grafik 25" descr="Ein Bild, das Menschliches Gesicht, Lächeln, Person, Porträt enthält.&#10;&#10;KI-generierte Inhalte können fehlerhaft sein.">
            <a:extLst>
              <a:ext uri="{FF2B5EF4-FFF2-40B4-BE49-F238E27FC236}">
                <a16:creationId xmlns:a16="http://schemas.microsoft.com/office/drawing/2014/main" id="{07AA9A08-FB2B-0F91-11D0-B5D1C937154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21" y="4545261"/>
            <a:ext cx="1317600" cy="1317600"/>
          </a:xfrm>
          <a:prstGeom prst="rect">
            <a:avLst/>
          </a:prstGeom>
        </p:spPr>
      </p:pic>
      <p:pic>
        <p:nvPicPr>
          <p:cNvPr id="21" name="Grafik 20" descr="Ein Bild, das Menschliches Gesicht, Lächeln, Porträt, Person enthält.&#10;&#10;KI-generierte Inhalte können fehlerhaft sein.">
            <a:extLst>
              <a:ext uri="{FF2B5EF4-FFF2-40B4-BE49-F238E27FC236}">
                <a16:creationId xmlns:a16="http://schemas.microsoft.com/office/drawing/2014/main" id="{0BD820CD-9023-4C31-73FB-0D09F2F227A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603" y="2536238"/>
            <a:ext cx="1317600" cy="1317600"/>
          </a:xfrm>
          <a:prstGeom prst="rect">
            <a:avLst/>
          </a:prstGeom>
        </p:spPr>
      </p:pic>
      <p:pic>
        <p:nvPicPr>
          <p:cNvPr id="19" name="Grafik 18" descr="Ein Bild, das Menschliches Gesicht, Lächeln, Porträt, Person enthält.&#10;&#10;KI-generierte Inhalte können fehlerhaft sein.">
            <a:extLst>
              <a:ext uri="{FF2B5EF4-FFF2-40B4-BE49-F238E27FC236}">
                <a16:creationId xmlns:a16="http://schemas.microsoft.com/office/drawing/2014/main" id="{55B8A538-235B-4B45-38E1-8DB961E42BF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526" y="2536238"/>
            <a:ext cx="1317600" cy="1317600"/>
          </a:xfrm>
          <a:prstGeom prst="rect">
            <a:avLst/>
          </a:prstGeom>
        </p:spPr>
      </p:pic>
      <p:pic>
        <p:nvPicPr>
          <p:cNvPr id="16" name="Grafik 15" descr="Ein Bild, das Lächeln, Menschliches Gesicht, Porträt, Person enthält.&#10;&#10;KI-generierte Inhalte können fehlerhaft sein.">
            <a:extLst>
              <a:ext uri="{FF2B5EF4-FFF2-40B4-BE49-F238E27FC236}">
                <a16:creationId xmlns:a16="http://schemas.microsoft.com/office/drawing/2014/main" id="{381CE7A6-FEE4-A3D1-020A-6FE51044855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478" y="2538767"/>
            <a:ext cx="1317600" cy="1317600"/>
          </a:xfrm>
          <a:prstGeom prst="rect">
            <a:avLst/>
          </a:prstGeom>
        </p:spPr>
      </p:pic>
      <p:pic>
        <p:nvPicPr>
          <p:cNvPr id="10" name="Grafik 9" descr="Ein Bild, das Menschliches Gesicht, Lächeln, Porträt, Person enthält.&#10;&#10;KI-generierte Inhalte können fehlerhaft sein.">
            <a:extLst>
              <a:ext uri="{FF2B5EF4-FFF2-40B4-BE49-F238E27FC236}">
                <a16:creationId xmlns:a16="http://schemas.microsoft.com/office/drawing/2014/main" id="{5502E6A5-04BD-C49E-B5F5-9ECEBFF6D40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24" y="2538767"/>
            <a:ext cx="1317600" cy="1317600"/>
          </a:xfrm>
          <a:prstGeom prst="rect">
            <a:avLst/>
          </a:prstGeom>
        </p:spPr>
      </p:pic>
      <p:pic>
        <p:nvPicPr>
          <p:cNvPr id="8" name="Grafik 7" descr="Ein Bild, das Menschliches Gesicht, Lächeln, Person, Porträt enthält.&#10;&#10;KI-generierte Inhalte können fehlerhaft sein.">
            <a:extLst>
              <a:ext uri="{FF2B5EF4-FFF2-40B4-BE49-F238E27FC236}">
                <a16:creationId xmlns:a16="http://schemas.microsoft.com/office/drawing/2014/main" id="{79299575-A59B-7949-EBC2-0FBD4A26CE1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792" y="497717"/>
            <a:ext cx="1317600" cy="1317600"/>
          </a:xfrm>
          <a:prstGeom prst="rect">
            <a:avLst/>
          </a:prstGeom>
        </p:spPr>
      </p:pic>
      <p:pic>
        <p:nvPicPr>
          <p:cNvPr id="7" name="Grafik 6" descr="Ein Bild, das Menschliches Gesicht, Lächeln, Person, Porträt enthält.&#10;&#10;KI-generierte Inhalte können fehlerhaft sein.">
            <a:extLst>
              <a:ext uri="{FF2B5EF4-FFF2-40B4-BE49-F238E27FC236}">
                <a16:creationId xmlns:a16="http://schemas.microsoft.com/office/drawing/2014/main" id="{B1AFBD1D-BEFF-9CB4-3688-E8D7C7AD2B3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195" y="497717"/>
            <a:ext cx="1317600" cy="1317600"/>
          </a:xfrm>
          <a:prstGeom prst="rect">
            <a:avLst/>
          </a:prstGeom>
        </p:spPr>
      </p:pic>
      <p:pic>
        <p:nvPicPr>
          <p:cNvPr id="6" name="Grafik 5" descr="Ein Bild, das Menschliches Gesicht, Lächeln, Porträt, Person enthält.&#10;&#10;KI-generierte Inhalte können fehlerhaft sein.">
            <a:extLst>
              <a:ext uri="{FF2B5EF4-FFF2-40B4-BE49-F238E27FC236}">
                <a16:creationId xmlns:a16="http://schemas.microsoft.com/office/drawing/2014/main" id="{A94AF919-4C86-57D3-C751-7F984224D9E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526" y="497717"/>
            <a:ext cx="1317600" cy="1317600"/>
          </a:xfrm>
          <a:prstGeom prst="rect">
            <a:avLst/>
          </a:prstGeom>
        </p:spPr>
      </p:pic>
      <p:pic>
        <p:nvPicPr>
          <p:cNvPr id="4" name="Grafik 3" descr="Ein Bild, das Menschliches Gesicht, Lächeln, Person, Porträt enthält.&#10;&#10;KI-generierte Inhalte können fehlerhaft sein.">
            <a:extLst>
              <a:ext uri="{FF2B5EF4-FFF2-40B4-BE49-F238E27FC236}">
                <a16:creationId xmlns:a16="http://schemas.microsoft.com/office/drawing/2014/main" id="{7D7B8DF1-5411-4D54-AB34-877F6B40682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203" y="497717"/>
            <a:ext cx="1317600" cy="1317600"/>
          </a:xfrm>
          <a:prstGeom prst="rect">
            <a:avLst/>
          </a:prstGeom>
        </p:spPr>
      </p:pic>
      <p:pic>
        <p:nvPicPr>
          <p:cNvPr id="3" name="Grafik 2" descr="Ein Bild, das Menschliches Gesicht, Lächeln, Porträt, Person enthält.&#10;&#10;KI-generierte Inhalte können fehlerhaft sein.">
            <a:extLst>
              <a:ext uri="{FF2B5EF4-FFF2-40B4-BE49-F238E27FC236}">
                <a16:creationId xmlns:a16="http://schemas.microsoft.com/office/drawing/2014/main" id="{799E5DA5-8D7D-6583-77C6-B10A67495B3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21" y="499736"/>
            <a:ext cx="1317600" cy="1317600"/>
          </a:xfrm>
          <a:prstGeom prst="rect">
            <a:avLst/>
          </a:prstGeom>
        </p:spPr>
      </p:pic>
      <p:graphicFrame>
        <p:nvGraphicFramePr>
          <p:cNvPr id="22" name="think-cell data - do not delete" hidden="1">
            <a:extLst>
              <a:ext uri="{FF2B5EF4-FFF2-40B4-BE49-F238E27FC236}">
                <a16:creationId xmlns:a16="http://schemas.microsoft.com/office/drawing/2014/main" id="{C17FFABC-6D6F-EA6A-6E20-73428391BFBD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26" imgW="519" imgH="518" progId="TCLayout.ActiveDocument.1">
                  <p:embed/>
                </p:oleObj>
              </mc:Choice>
              <mc:Fallback>
                <p:oleObj name="think-cell Folie" r:id="rId26" imgW="519" imgH="518" progId="TCLayout.ActiveDocument.1">
                  <p:embed/>
                  <p:pic>
                    <p:nvPicPr>
                      <p:cNvPr id="2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7FFABC-6D6F-EA6A-6E20-73428391BF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itel 28">
            <a:extLst>
              <a:ext uri="{FF2B5EF4-FFF2-40B4-BE49-F238E27FC236}">
                <a16:creationId xmlns:a16="http://schemas.microsoft.com/office/drawing/2014/main" id="{2A9F4A91-3EDD-A253-B26A-ED309DFE1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WIR Sind quest</a:t>
            </a:r>
          </a:p>
        </p:txBody>
      </p:sp>
      <p:sp>
        <p:nvSpPr>
          <p:cNvPr id="54" name="object 5">
            <a:extLst>
              <a:ext uri="{FF2B5EF4-FFF2-40B4-BE49-F238E27FC236}">
                <a16:creationId xmlns:a16="http://schemas.microsoft.com/office/drawing/2014/main" id="{D8E6964A-F9EC-8299-5063-B7F6B44CDFBE}"/>
              </a:ext>
            </a:extLst>
          </p:cNvPr>
          <p:cNvSpPr txBox="1"/>
          <p:nvPr/>
        </p:nvSpPr>
        <p:spPr>
          <a:xfrm>
            <a:off x="788621" y="1910855"/>
            <a:ext cx="1656000" cy="297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>
              <a:lnSpc>
                <a:spcPts val="1049"/>
              </a:lnSpc>
              <a:spcBef>
                <a:spcPts val="0"/>
              </a:spcBef>
              <a:spcAft>
                <a:spcPts val="0"/>
              </a:spcAft>
              <a:defRPr sz="1049" b="1">
                <a:solidFill>
                  <a:srgbClr val="221E1F"/>
                </a:solidFill>
                <a:latin typeface="Gothic A1 Light" pitchFamily="2" charset="-127"/>
                <a:ea typeface="Gothic A1 Light" pitchFamily="2" charset="-127"/>
                <a:cs typeface="Gothic A1 Light" pitchFamily="2" charset="-127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ts val="1049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Attila Lottner</a:t>
            </a:r>
          </a:p>
          <a:p>
            <a:pPr marL="0" marR="0" lvl="0" indent="0" algn="l" defTabSz="914400" rtl="0" eaLnBrk="1" fontAlgn="base" latinLnBrk="0" hangingPunct="1">
              <a:lnSpc>
                <a:spcPts val="1049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" pitchFamily="2" charset="-127"/>
                <a:ea typeface="Gothic A1" pitchFamily="2" charset="-127"/>
                <a:cs typeface="Gothic A1" pitchFamily="2" charset="-127"/>
              </a:rPr>
              <a:t>Partner, Vorstand</a:t>
            </a:r>
          </a:p>
        </p:txBody>
      </p:sp>
      <p:sp>
        <p:nvSpPr>
          <p:cNvPr id="56" name="object 6">
            <a:extLst>
              <a:ext uri="{FF2B5EF4-FFF2-40B4-BE49-F238E27FC236}">
                <a16:creationId xmlns:a16="http://schemas.microsoft.com/office/drawing/2014/main" id="{7AE6411F-FDB2-102D-23C8-E02CF0563861}"/>
              </a:ext>
            </a:extLst>
          </p:cNvPr>
          <p:cNvSpPr txBox="1"/>
          <p:nvPr/>
        </p:nvSpPr>
        <p:spPr>
          <a:xfrm>
            <a:off x="2802203" y="1910855"/>
            <a:ext cx="1656000" cy="297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>
              <a:lnSpc>
                <a:spcPts val="1049"/>
              </a:lnSpc>
              <a:spcBef>
                <a:spcPts val="0"/>
              </a:spcBef>
              <a:spcAft>
                <a:spcPts val="0"/>
              </a:spcAft>
              <a:defRPr sz="1049" b="1">
                <a:solidFill>
                  <a:srgbClr val="221E1F"/>
                </a:solidFill>
                <a:latin typeface="Gothic A1 Light" pitchFamily="2" charset="-127"/>
                <a:ea typeface="Gothic A1 Light" pitchFamily="2" charset="-127"/>
                <a:cs typeface="Gothic A1 Light" pitchFamily="2" charset="-127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ts val="1049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Tobias Riegger</a:t>
            </a:r>
          </a:p>
          <a:p>
            <a:pPr marL="0" marR="0" lvl="0" indent="0" algn="l" defTabSz="914400" rtl="0" eaLnBrk="1" fontAlgn="base" latinLnBrk="0" hangingPunct="1">
              <a:lnSpc>
                <a:spcPts val="1049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" pitchFamily="2" charset="-127"/>
                <a:ea typeface="Gothic A1" pitchFamily="2" charset="-127"/>
                <a:cs typeface="Gothic A1" pitchFamily="2" charset="-127"/>
              </a:rPr>
              <a:t>Partner, Vorstand</a:t>
            </a:r>
          </a:p>
        </p:txBody>
      </p:sp>
      <p:sp>
        <p:nvSpPr>
          <p:cNvPr id="57" name="object 7">
            <a:extLst>
              <a:ext uri="{FF2B5EF4-FFF2-40B4-BE49-F238E27FC236}">
                <a16:creationId xmlns:a16="http://schemas.microsoft.com/office/drawing/2014/main" id="{E44B0379-C5F7-367F-C3CA-387B97FAC637}"/>
              </a:ext>
            </a:extLst>
          </p:cNvPr>
          <p:cNvSpPr txBox="1"/>
          <p:nvPr/>
        </p:nvSpPr>
        <p:spPr>
          <a:xfrm>
            <a:off x="4862081" y="1910855"/>
            <a:ext cx="1656000" cy="297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>
              <a:lnSpc>
                <a:spcPts val="1049"/>
              </a:lnSpc>
              <a:spcBef>
                <a:spcPts val="0"/>
              </a:spcBef>
              <a:spcAft>
                <a:spcPts val="0"/>
              </a:spcAft>
              <a:defRPr sz="1049" b="1">
                <a:solidFill>
                  <a:srgbClr val="221E1F"/>
                </a:solidFill>
                <a:latin typeface="Gothic A1 Light" pitchFamily="2" charset="-127"/>
                <a:ea typeface="Gothic A1 Light" pitchFamily="2" charset="-127"/>
                <a:cs typeface="Gothic A1 Light" pitchFamily="2" charset="-127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ts val="1049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Matthias Schröder</a:t>
            </a:r>
          </a:p>
          <a:p>
            <a:pPr marL="0" marR="0" lvl="0" indent="0" algn="l" defTabSz="914400" rtl="0" eaLnBrk="1" fontAlgn="base" latinLnBrk="0" hangingPunct="1">
              <a:lnSpc>
                <a:spcPts val="1049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" pitchFamily="2" charset="-127"/>
                <a:ea typeface="Gothic A1" pitchFamily="2" charset="-127"/>
                <a:cs typeface="Gothic A1" pitchFamily="2" charset="-127"/>
              </a:rPr>
              <a:t>Partner, Vorstand</a:t>
            </a:r>
          </a:p>
        </p:txBody>
      </p:sp>
      <p:sp>
        <p:nvSpPr>
          <p:cNvPr id="60" name="object 9">
            <a:extLst>
              <a:ext uri="{FF2B5EF4-FFF2-40B4-BE49-F238E27FC236}">
                <a16:creationId xmlns:a16="http://schemas.microsoft.com/office/drawing/2014/main" id="{129A1235-492D-C68A-97E8-9515A0043941}"/>
              </a:ext>
            </a:extLst>
          </p:cNvPr>
          <p:cNvSpPr txBox="1"/>
          <p:nvPr/>
        </p:nvSpPr>
        <p:spPr>
          <a:xfrm>
            <a:off x="6956678" y="1910855"/>
            <a:ext cx="1656000" cy="300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>
              <a:lnSpc>
                <a:spcPts val="1049"/>
              </a:lnSpc>
              <a:spcBef>
                <a:spcPts val="0"/>
              </a:spcBef>
              <a:spcAft>
                <a:spcPts val="0"/>
              </a:spcAft>
              <a:defRPr sz="1049" b="1">
                <a:solidFill>
                  <a:srgbClr val="221E1F"/>
                </a:solidFill>
                <a:latin typeface="Gothic A1 Light" pitchFamily="2" charset="-127"/>
                <a:ea typeface="Gothic A1 Light" pitchFamily="2" charset="-127"/>
                <a:cs typeface="Gothic A1 Light" pitchFamily="2" charset="-127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ts val="1049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Sebastian Maier</a:t>
            </a:r>
          </a:p>
          <a:p>
            <a:pPr marL="0" marR="0" lvl="0" indent="0" algn="l" defTabSz="914400" rtl="0" eaLnBrk="1" fontAlgn="base" latinLnBrk="0" hangingPunct="1">
              <a:lnSpc>
                <a:spcPts val="1049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" pitchFamily="2" charset="-127"/>
                <a:ea typeface="Gothic A1" pitchFamily="2" charset="-127"/>
                <a:cs typeface="Gothic A1" pitchFamily="2" charset="-127"/>
              </a:rPr>
              <a:t>Partner, Prokurist</a:t>
            </a:r>
          </a:p>
        </p:txBody>
      </p:sp>
      <p:sp>
        <p:nvSpPr>
          <p:cNvPr id="68" name="object 15">
            <a:extLst>
              <a:ext uri="{FF2B5EF4-FFF2-40B4-BE49-F238E27FC236}">
                <a16:creationId xmlns:a16="http://schemas.microsoft.com/office/drawing/2014/main" id="{F6861C5D-DCEC-73EB-2CE3-E0E99E0C83F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780078" y="4785286"/>
            <a:ext cx="4932548" cy="1065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Im</a:t>
            </a:r>
            <a:r>
              <a:rPr kumimoji="0" lang="de-DE" sz="1600" b="0" i="0" u="none" strike="noStrike" kern="1200" cap="none" spc="32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Team</a:t>
            </a:r>
            <a:r>
              <a:rPr kumimoji="0" lang="de-DE" sz="1600" b="0" i="0" u="none" strike="noStrike" kern="1200" cap="none" spc="34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erarbeiten</a:t>
            </a:r>
            <a:r>
              <a:rPr kumimoji="0" lang="de-DE" sz="1600" b="0" i="0" u="none" strike="noStrike" kern="1200" cap="none" spc="34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wir</a:t>
            </a:r>
            <a:r>
              <a:rPr kumimoji="0" lang="de-DE" sz="1600" b="0" i="0" u="none" strike="noStrike" kern="1200" cap="none" spc="32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konkrete Antworten</a:t>
            </a:r>
            <a:r>
              <a:rPr kumimoji="0" lang="de-DE" sz="1600" b="0" i="0" u="none" strike="noStrike" kern="1200" cap="none" spc="34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und</a:t>
            </a:r>
            <a:r>
              <a:rPr kumimoji="0" lang="de-DE" sz="1600" b="0" i="0" u="none" strike="noStrike" kern="1200" cap="none" spc="32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Lösungsansätze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für</a:t>
            </a:r>
            <a:r>
              <a:rPr kumimoji="0" lang="de-DE" sz="1600" b="0" i="0" u="none" strike="noStrike" kern="1200" cap="none" spc="32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die</a:t>
            </a:r>
            <a:r>
              <a:rPr kumimoji="0" lang="de-DE" sz="1600" b="0" i="0" u="none" strike="noStrike" kern="1200" cap="none" spc="34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Aufgabenstellungen unserer</a:t>
            </a:r>
            <a:r>
              <a:rPr kumimoji="0" lang="de-DE" sz="1600" b="0" i="0" u="none" strike="noStrike" kern="1200" cap="none" spc="32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Kunden.</a:t>
            </a:r>
          </a:p>
        </p:txBody>
      </p:sp>
      <p:pic>
        <p:nvPicPr>
          <p:cNvPr id="2" name="Certified Professional">
            <a:extLst>
              <a:ext uri="{FF2B5EF4-FFF2-40B4-BE49-F238E27FC236}">
                <a16:creationId xmlns:a16="http://schemas.microsoft.com/office/drawing/2014/main" id="{71A7F0C3-CB04-8D87-52FD-5F092183CE6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8">
            <a:clrChange>
              <a:clrFrom>
                <a:srgbClr val="28FF12"/>
              </a:clrFrom>
              <a:clrTo>
                <a:srgbClr val="28FF12">
                  <a:alpha val="0"/>
                </a:srgbClr>
              </a:clrTo>
            </a:clrChange>
            <a:grayscl/>
            <a:alphaModFix amt="75000"/>
          </a:blip>
          <a:srcRect t="12002" b="12002"/>
          <a:stretch>
            <a:fillRect/>
          </a:stretch>
        </p:blipFill>
        <p:spPr>
          <a:xfrm>
            <a:off x="5952935" y="1639953"/>
            <a:ext cx="601972" cy="207391"/>
          </a:xfrm>
          <a:prstGeom prst="rect">
            <a:avLst/>
          </a:prstGeom>
        </p:spPr>
      </p:pic>
      <p:pic>
        <p:nvPicPr>
          <p:cNvPr id="12" name="Certified Professional">
            <a:extLst>
              <a:ext uri="{FF2B5EF4-FFF2-40B4-BE49-F238E27FC236}">
                <a16:creationId xmlns:a16="http://schemas.microsoft.com/office/drawing/2014/main" id="{7880C88A-5A2B-336F-1893-7545DDE2D62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8">
            <a:clrChange>
              <a:clrFrom>
                <a:srgbClr val="28FF12"/>
              </a:clrFrom>
              <a:clrTo>
                <a:srgbClr val="28FF12">
                  <a:alpha val="0"/>
                </a:srgbClr>
              </a:clrTo>
            </a:clrChange>
            <a:grayscl/>
            <a:alphaModFix amt="75000"/>
          </a:blip>
          <a:srcRect t="12002" b="12002"/>
          <a:stretch>
            <a:fillRect/>
          </a:stretch>
        </p:blipFill>
        <p:spPr>
          <a:xfrm>
            <a:off x="8012404" y="1641878"/>
            <a:ext cx="601972" cy="207391"/>
          </a:xfrm>
          <a:prstGeom prst="rect">
            <a:avLst/>
          </a:prstGeom>
        </p:spPr>
      </p:pic>
      <p:sp>
        <p:nvSpPr>
          <p:cNvPr id="13" name="object 9">
            <a:extLst>
              <a:ext uri="{FF2B5EF4-FFF2-40B4-BE49-F238E27FC236}">
                <a16:creationId xmlns:a16="http://schemas.microsoft.com/office/drawing/2014/main" id="{7BDB4EB1-9607-7461-0F12-DF3B334E8D9B}"/>
              </a:ext>
            </a:extLst>
          </p:cNvPr>
          <p:cNvSpPr txBox="1"/>
          <p:nvPr/>
        </p:nvSpPr>
        <p:spPr>
          <a:xfrm>
            <a:off x="9111499" y="1901205"/>
            <a:ext cx="1656000" cy="300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>
              <a:lnSpc>
                <a:spcPts val="1049"/>
              </a:lnSpc>
              <a:spcBef>
                <a:spcPts val="0"/>
              </a:spcBef>
              <a:spcAft>
                <a:spcPts val="0"/>
              </a:spcAft>
              <a:defRPr sz="1049" b="1">
                <a:solidFill>
                  <a:srgbClr val="221E1F"/>
                </a:solidFill>
                <a:latin typeface="Gothic A1 Light" pitchFamily="2" charset="-127"/>
                <a:ea typeface="Gothic A1 Light" pitchFamily="2" charset="-127"/>
                <a:cs typeface="Gothic A1 Light" pitchFamily="2" charset="-127"/>
              </a:defRPr>
            </a:lvl1pPr>
          </a:lstStyle>
          <a:p>
            <a:pPr lvl="0" fontAlgn="base">
              <a:spcBef>
                <a:spcPts val="300"/>
              </a:spcBef>
              <a:defRPr/>
            </a:pPr>
            <a:r>
              <a:rPr lang="de-DE" sz="1100" b="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Albert Hager</a:t>
            </a:r>
          </a:p>
          <a:p>
            <a:pPr lvl="0" fontAlgn="base">
              <a:spcBef>
                <a:spcPts val="300"/>
              </a:spcBef>
              <a:defRPr/>
            </a:pPr>
            <a:r>
              <a:rPr lang="de-DE" sz="1100" b="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Senior Partner, Prokurist</a:t>
            </a:r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014996DC-D3A7-9F98-9DB9-CECC3CBD3846}"/>
              </a:ext>
            </a:extLst>
          </p:cNvPr>
          <p:cNvSpPr txBox="1"/>
          <p:nvPr/>
        </p:nvSpPr>
        <p:spPr>
          <a:xfrm>
            <a:off x="790546" y="3949926"/>
            <a:ext cx="1656000" cy="297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>
              <a:lnSpc>
                <a:spcPts val="1049"/>
              </a:lnSpc>
              <a:spcBef>
                <a:spcPts val="0"/>
              </a:spcBef>
              <a:spcAft>
                <a:spcPts val="0"/>
              </a:spcAft>
              <a:defRPr sz="1049" b="1">
                <a:solidFill>
                  <a:srgbClr val="221E1F"/>
                </a:solidFill>
                <a:latin typeface="Gothic A1 Light" pitchFamily="2" charset="-127"/>
                <a:ea typeface="Gothic A1 Light" pitchFamily="2" charset="-127"/>
                <a:cs typeface="Gothic A1 Light" pitchFamily="2" charset="-127"/>
              </a:defRPr>
            </a:lvl1pPr>
          </a:lstStyle>
          <a:p>
            <a:pPr lvl="0" fontAlgn="base">
              <a:spcBef>
                <a:spcPts val="300"/>
              </a:spcBef>
              <a:defRPr/>
            </a:pPr>
            <a:r>
              <a:rPr lang="de-DE" sz="1100" b="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Kevin Beck</a:t>
            </a:r>
          </a:p>
          <a:p>
            <a:pPr lvl="0" fontAlgn="base">
              <a:spcBef>
                <a:spcPts val="300"/>
              </a:spcBef>
              <a:defRPr/>
            </a:pPr>
            <a:r>
              <a:rPr lang="de-DE" sz="1100" b="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Projektleiter</a:t>
            </a:r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id="{9AB0C609-695E-CF24-A131-18BCBEF27F3E}"/>
              </a:ext>
            </a:extLst>
          </p:cNvPr>
          <p:cNvSpPr txBox="1"/>
          <p:nvPr/>
        </p:nvSpPr>
        <p:spPr>
          <a:xfrm>
            <a:off x="2804128" y="3949926"/>
            <a:ext cx="1656000" cy="297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>
              <a:lnSpc>
                <a:spcPts val="1049"/>
              </a:lnSpc>
              <a:spcBef>
                <a:spcPts val="0"/>
              </a:spcBef>
              <a:spcAft>
                <a:spcPts val="0"/>
              </a:spcAft>
              <a:defRPr sz="1049" b="1">
                <a:solidFill>
                  <a:srgbClr val="221E1F"/>
                </a:solidFill>
                <a:latin typeface="Gothic A1 Light" pitchFamily="2" charset="-127"/>
                <a:ea typeface="Gothic A1 Light" pitchFamily="2" charset="-127"/>
                <a:cs typeface="Gothic A1 Light" pitchFamily="2" charset="-127"/>
              </a:defRPr>
            </a:lvl1pPr>
          </a:lstStyle>
          <a:p>
            <a:pPr lvl="0" fontAlgn="base">
              <a:spcBef>
                <a:spcPts val="300"/>
              </a:spcBef>
              <a:defRPr/>
            </a:pPr>
            <a:r>
              <a:rPr lang="de-DE" sz="1100" b="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Verena Arzberger</a:t>
            </a:r>
          </a:p>
          <a:p>
            <a:pPr lvl="0" fontAlgn="base">
              <a:spcBef>
                <a:spcPts val="300"/>
              </a:spcBef>
              <a:defRPr/>
            </a:pPr>
            <a:r>
              <a:rPr lang="de-DE" sz="1100" b="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Projektleiterin</a:t>
            </a: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81713C0F-F821-8DFF-3856-782CC4408E0F}"/>
              </a:ext>
            </a:extLst>
          </p:cNvPr>
          <p:cNvSpPr txBox="1"/>
          <p:nvPr/>
        </p:nvSpPr>
        <p:spPr>
          <a:xfrm>
            <a:off x="4864006" y="3949926"/>
            <a:ext cx="1656000" cy="297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>
              <a:lnSpc>
                <a:spcPts val="1049"/>
              </a:lnSpc>
              <a:spcBef>
                <a:spcPts val="0"/>
              </a:spcBef>
              <a:spcAft>
                <a:spcPts val="0"/>
              </a:spcAft>
              <a:defRPr sz="1049" b="1">
                <a:solidFill>
                  <a:srgbClr val="221E1F"/>
                </a:solidFill>
                <a:latin typeface="Gothic A1 Light" pitchFamily="2" charset="-127"/>
                <a:ea typeface="Gothic A1 Light" pitchFamily="2" charset="-127"/>
                <a:cs typeface="Gothic A1 Light" pitchFamily="2" charset="-127"/>
              </a:defRPr>
            </a:lvl1pPr>
          </a:lstStyle>
          <a:p>
            <a:pPr lvl="0" fontAlgn="base">
              <a:spcBef>
                <a:spcPts val="300"/>
              </a:spcBef>
              <a:defRPr/>
            </a:pPr>
            <a:r>
              <a:rPr lang="de-DE" sz="1100" b="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Carolin Hutter</a:t>
            </a:r>
          </a:p>
          <a:p>
            <a:pPr lvl="0" fontAlgn="base">
              <a:spcBef>
                <a:spcPts val="300"/>
              </a:spcBef>
              <a:defRPr/>
            </a:pPr>
            <a:r>
              <a:rPr lang="de-DE" sz="1100" b="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Senior Beraterin</a:t>
            </a: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34118FFB-BEED-C128-70AE-51F9F809090B}"/>
              </a:ext>
            </a:extLst>
          </p:cNvPr>
          <p:cNvSpPr txBox="1"/>
          <p:nvPr/>
        </p:nvSpPr>
        <p:spPr>
          <a:xfrm>
            <a:off x="6958603" y="3949926"/>
            <a:ext cx="1656000" cy="300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>
              <a:lnSpc>
                <a:spcPts val="1049"/>
              </a:lnSpc>
              <a:spcBef>
                <a:spcPts val="0"/>
              </a:spcBef>
              <a:spcAft>
                <a:spcPts val="0"/>
              </a:spcAft>
              <a:defRPr sz="1049" b="1">
                <a:solidFill>
                  <a:srgbClr val="221E1F"/>
                </a:solidFill>
                <a:latin typeface="Gothic A1 Light" pitchFamily="2" charset="-127"/>
                <a:ea typeface="Gothic A1 Light" pitchFamily="2" charset="-127"/>
                <a:cs typeface="Gothic A1 Light" pitchFamily="2" charset="-127"/>
              </a:defRPr>
            </a:lvl1pPr>
          </a:lstStyle>
          <a:p>
            <a:pPr lvl="0" fontAlgn="base">
              <a:spcBef>
                <a:spcPts val="300"/>
              </a:spcBef>
              <a:defRPr/>
            </a:pPr>
            <a:r>
              <a:rPr lang="de-DE" sz="1100" b="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Lisa Hupfauer</a:t>
            </a:r>
          </a:p>
          <a:p>
            <a:pPr lvl="0" fontAlgn="base">
              <a:spcBef>
                <a:spcPts val="300"/>
              </a:spcBef>
              <a:defRPr/>
            </a:pPr>
            <a:r>
              <a:rPr lang="de-DE" sz="1100" b="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Senior Beraterin</a:t>
            </a:r>
          </a:p>
        </p:txBody>
      </p:sp>
      <p:pic>
        <p:nvPicPr>
          <p:cNvPr id="24" name="Certified Professional">
            <a:extLst>
              <a:ext uri="{FF2B5EF4-FFF2-40B4-BE49-F238E27FC236}">
                <a16:creationId xmlns:a16="http://schemas.microsoft.com/office/drawing/2014/main" id="{8C7D3737-3F58-1206-0D76-B05ED226D29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8">
            <a:clrChange>
              <a:clrFrom>
                <a:srgbClr val="28FF12"/>
              </a:clrFrom>
              <a:clrTo>
                <a:srgbClr val="28FF12">
                  <a:alpha val="0"/>
                </a:srgbClr>
              </a:clrTo>
            </a:clrChange>
            <a:grayscl/>
            <a:alphaModFix amt="75000"/>
          </a:blip>
          <a:srcRect t="12002" b="12002"/>
          <a:stretch>
            <a:fillRect/>
          </a:stretch>
        </p:blipFill>
        <p:spPr>
          <a:xfrm>
            <a:off x="5894236" y="3679024"/>
            <a:ext cx="601972" cy="207391"/>
          </a:xfrm>
          <a:prstGeom prst="rect">
            <a:avLst/>
          </a:prstGeom>
        </p:spPr>
      </p:pic>
      <p:pic>
        <p:nvPicPr>
          <p:cNvPr id="25" name="Certified Professional">
            <a:extLst>
              <a:ext uri="{FF2B5EF4-FFF2-40B4-BE49-F238E27FC236}">
                <a16:creationId xmlns:a16="http://schemas.microsoft.com/office/drawing/2014/main" id="{6C5C9121-18E5-3FFA-7FF8-86E4D1C2CF6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8">
            <a:clrChange>
              <a:clrFrom>
                <a:srgbClr val="28FF12"/>
              </a:clrFrom>
              <a:clrTo>
                <a:srgbClr val="28FF12">
                  <a:alpha val="0"/>
                </a:srgbClr>
              </a:clrTo>
            </a:clrChange>
            <a:grayscl/>
            <a:alphaModFix amt="75000"/>
          </a:blip>
          <a:srcRect t="12002" b="12002"/>
          <a:stretch>
            <a:fillRect/>
          </a:stretch>
        </p:blipFill>
        <p:spPr>
          <a:xfrm>
            <a:off x="8014329" y="3680949"/>
            <a:ext cx="601972" cy="207391"/>
          </a:xfrm>
          <a:prstGeom prst="rect">
            <a:avLst/>
          </a:prstGeom>
        </p:spPr>
      </p:pic>
      <p:pic>
        <p:nvPicPr>
          <p:cNvPr id="28" name="Certified Professional">
            <a:extLst>
              <a:ext uri="{FF2B5EF4-FFF2-40B4-BE49-F238E27FC236}">
                <a16:creationId xmlns:a16="http://schemas.microsoft.com/office/drawing/2014/main" id="{BAFA8B31-483B-726A-045A-063D021A8C25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>
            <a:clrChange>
              <a:clrFrom>
                <a:srgbClr val="28FF12"/>
              </a:clrFrom>
              <a:clrTo>
                <a:srgbClr val="28FF12">
                  <a:alpha val="0"/>
                </a:srgbClr>
              </a:clrTo>
            </a:clrChange>
            <a:grayscl/>
            <a:alphaModFix amt="75000"/>
          </a:blip>
          <a:srcRect t="12002" b="12002"/>
          <a:stretch>
            <a:fillRect/>
          </a:stretch>
        </p:blipFill>
        <p:spPr>
          <a:xfrm>
            <a:off x="1810293" y="3680949"/>
            <a:ext cx="601972" cy="207391"/>
          </a:xfrm>
          <a:prstGeom prst="rect">
            <a:avLst/>
          </a:prstGeom>
        </p:spPr>
      </p:pic>
      <p:pic>
        <p:nvPicPr>
          <p:cNvPr id="30" name="Certified Professional">
            <a:extLst>
              <a:ext uri="{FF2B5EF4-FFF2-40B4-BE49-F238E27FC236}">
                <a16:creationId xmlns:a16="http://schemas.microsoft.com/office/drawing/2014/main" id="{421F2F67-FABF-1FD7-0131-6CCF2025AA16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8">
            <a:clrChange>
              <a:clrFrom>
                <a:srgbClr val="28FF12"/>
              </a:clrFrom>
              <a:clrTo>
                <a:srgbClr val="28FF12">
                  <a:alpha val="0"/>
                </a:srgbClr>
              </a:clrTo>
            </a:clrChange>
            <a:grayscl/>
            <a:alphaModFix amt="75000"/>
          </a:blip>
          <a:srcRect t="12002" b="12002"/>
          <a:stretch>
            <a:fillRect/>
          </a:stretch>
        </p:blipFill>
        <p:spPr>
          <a:xfrm>
            <a:off x="3824291" y="3680949"/>
            <a:ext cx="601972" cy="207391"/>
          </a:xfrm>
          <a:prstGeom prst="rect">
            <a:avLst/>
          </a:prstGeom>
        </p:spPr>
      </p:pic>
      <p:sp>
        <p:nvSpPr>
          <p:cNvPr id="40" name="object 5">
            <a:extLst>
              <a:ext uri="{FF2B5EF4-FFF2-40B4-BE49-F238E27FC236}">
                <a16:creationId xmlns:a16="http://schemas.microsoft.com/office/drawing/2014/main" id="{F64195CB-DA1A-81B9-A53A-5D002785850F}"/>
              </a:ext>
            </a:extLst>
          </p:cNvPr>
          <p:cNvSpPr txBox="1"/>
          <p:nvPr/>
        </p:nvSpPr>
        <p:spPr>
          <a:xfrm>
            <a:off x="792472" y="5954276"/>
            <a:ext cx="1656000" cy="297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>
              <a:lnSpc>
                <a:spcPts val="1049"/>
              </a:lnSpc>
              <a:spcBef>
                <a:spcPts val="0"/>
              </a:spcBef>
              <a:spcAft>
                <a:spcPts val="0"/>
              </a:spcAft>
              <a:defRPr sz="1049" b="1">
                <a:solidFill>
                  <a:srgbClr val="221E1F"/>
                </a:solidFill>
                <a:latin typeface="Gothic A1 Light" pitchFamily="2" charset="-127"/>
                <a:ea typeface="Gothic A1 Light" pitchFamily="2" charset="-127"/>
                <a:cs typeface="Gothic A1 Light" pitchFamily="2" charset="-127"/>
              </a:defRPr>
            </a:lvl1pPr>
          </a:lstStyle>
          <a:p>
            <a:pPr lvl="0" fontAlgn="base">
              <a:spcBef>
                <a:spcPts val="300"/>
              </a:spcBef>
              <a:defRPr/>
            </a:pPr>
            <a:r>
              <a:rPr lang="de-DE" sz="1100" b="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Stefan </a:t>
            </a:r>
            <a:r>
              <a:rPr lang="de-DE" sz="1100" b="0" dirty="0" err="1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Scheiblegger</a:t>
            </a:r>
            <a:endParaRPr lang="de-DE" sz="1100" b="0" dirty="0">
              <a:solidFill>
                <a:srgbClr val="2B2928"/>
              </a:solidFill>
              <a:latin typeface="Gothic A1 ExtraBold" pitchFamily="2" charset="-127"/>
              <a:ea typeface="Gothic A1 ExtraBold" pitchFamily="2" charset="-127"/>
              <a:cs typeface="Gothic A1 ExtraBold" pitchFamily="2" charset="-127"/>
            </a:endParaRPr>
          </a:p>
          <a:p>
            <a:pPr lvl="0" fontAlgn="base">
              <a:spcBef>
                <a:spcPts val="300"/>
              </a:spcBef>
              <a:defRPr/>
            </a:pPr>
            <a:r>
              <a:rPr lang="de-DE" sz="1100" b="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Senior Berater</a:t>
            </a:r>
          </a:p>
        </p:txBody>
      </p:sp>
      <p:sp>
        <p:nvSpPr>
          <p:cNvPr id="41" name="object 6">
            <a:extLst>
              <a:ext uri="{FF2B5EF4-FFF2-40B4-BE49-F238E27FC236}">
                <a16:creationId xmlns:a16="http://schemas.microsoft.com/office/drawing/2014/main" id="{75E78813-88C5-BA28-A4B5-DBFA3DACDD57}"/>
              </a:ext>
            </a:extLst>
          </p:cNvPr>
          <p:cNvSpPr txBox="1"/>
          <p:nvPr/>
        </p:nvSpPr>
        <p:spPr>
          <a:xfrm>
            <a:off x="2806054" y="5954276"/>
            <a:ext cx="1656000" cy="297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>
              <a:lnSpc>
                <a:spcPts val="1049"/>
              </a:lnSpc>
              <a:spcBef>
                <a:spcPts val="0"/>
              </a:spcBef>
              <a:spcAft>
                <a:spcPts val="0"/>
              </a:spcAft>
              <a:defRPr sz="1049" b="1">
                <a:solidFill>
                  <a:srgbClr val="221E1F"/>
                </a:solidFill>
                <a:latin typeface="Gothic A1 Light" pitchFamily="2" charset="-127"/>
                <a:ea typeface="Gothic A1 Light" pitchFamily="2" charset="-127"/>
                <a:cs typeface="Gothic A1 Light" pitchFamily="2" charset="-127"/>
              </a:defRPr>
            </a:lvl1pPr>
          </a:lstStyle>
          <a:p>
            <a:pPr lvl="0" fontAlgn="base">
              <a:spcBef>
                <a:spcPts val="300"/>
              </a:spcBef>
              <a:defRPr/>
            </a:pPr>
            <a:r>
              <a:rPr lang="de-DE" sz="1100" b="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Stefan Stecher</a:t>
            </a:r>
          </a:p>
          <a:p>
            <a:pPr lvl="0" fontAlgn="base">
              <a:spcBef>
                <a:spcPts val="300"/>
              </a:spcBef>
              <a:defRPr/>
            </a:pPr>
            <a:r>
              <a:rPr lang="de-DE" sz="1100" b="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Senior Berater</a:t>
            </a:r>
          </a:p>
        </p:txBody>
      </p:sp>
      <p:sp>
        <p:nvSpPr>
          <p:cNvPr id="42" name="object 7">
            <a:extLst>
              <a:ext uri="{FF2B5EF4-FFF2-40B4-BE49-F238E27FC236}">
                <a16:creationId xmlns:a16="http://schemas.microsoft.com/office/drawing/2014/main" id="{61CC9641-41EA-E564-5A8C-DE15F373DDCF}"/>
              </a:ext>
            </a:extLst>
          </p:cNvPr>
          <p:cNvSpPr txBox="1"/>
          <p:nvPr/>
        </p:nvSpPr>
        <p:spPr>
          <a:xfrm>
            <a:off x="4865932" y="5954276"/>
            <a:ext cx="1656000" cy="297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>
              <a:lnSpc>
                <a:spcPts val="1049"/>
              </a:lnSpc>
              <a:spcBef>
                <a:spcPts val="0"/>
              </a:spcBef>
              <a:spcAft>
                <a:spcPts val="0"/>
              </a:spcAft>
              <a:defRPr sz="1049" b="1">
                <a:solidFill>
                  <a:srgbClr val="221E1F"/>
                </a:solidFill>
                <a:latin typeface="Gothic A1 Light" pitchFamily="2" charset="-127"/>
                <a:ea typeface="Gothic A1 Light" pitchFamily="2" charset="-127"/>
                <a:cs typeface="Gothic A1 Light" pitchFamily="2" charset="-127"/>
              </a:defRPr>
            </a:lvl1pPr>
          </a:lstStyle>
          <a:p>
            <a:pPr lvl="0" fontAlgn="base">
              <a:spcBef>
                <a:spcPts val="300"/>
              </a:spcBef>
              <a:defRPr/>
            </a:pPr>
            <a:r>
              <a:rPr lang="de-DE" sz="1100" b="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Benedikt Hesse</a:t>
            </a:r>
          </a:p>
          <a:p>
            <a:pPr lvl="0" fontAlgn="base">
              <a:spcBef>
                <a:spcPts val="300"/>
              </a:spcBef>
              <a:defRPr/>
            </a:pPr>
            <a:r>
              <a:rPr lang="de-DE" sz="1100" b="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Senior Berater</a:t>
            </a:r>
          </a:p>
        </p:txBody>
      </p:sp>
      <p:pic>
        <p:nvPicPr>
          <p:cNvPr id="5" name="Certified Professional">
            <a:extLst>
              <a:ext uri="{FF2B5EF4-FFF2-40B4-BE49-F238E27FC236}">
                <a16:creationId xmlns:a16="http://schemas.microsoft.com/office/drawing/2014/main" id="{238F808C-7502-B664-606B-781B1E0EE180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28FF12"/>
              </a:clrFrom>
              <a:clrTo>
                <a:srgbClr val="28FF12">
                  <a:alpha val="0"/>
                </a:srgbClr>
              </a:clrTo>
            </a:clrChange>
            <a:grayscl/>
            <a:alphaModFix amt="75000"/>
          </a:blip>
          <a:srcRect t="12002" b="12002"/>
          <a:stretch>
            <a:fillRect/>
          </a:stretch>
        </p:blipFill>
        <p:spPr>
          <a:xfrm>
            <a:off x="1804819" y="5701177"/>
            <a:ext cx="601972" cy="207391"/>
          </a:xfrm>
          <a:prstGeom prst="rect">
            <a:avLst/>
          </a:prstGeom>
        </p:spPr>
      </p:pic>
      <p:pic>
        <p:nvPicPr>
          <p:cNvPr id="9" name="Certified Professional">
            <a:extLst>
              <a:ext uri="{FF2B5EF4-FFF2-40B4-BE49-F238E27FC236}">
                <a16:creationId xmlns:a16="http://schemas.microsoft.com/office/drawing/2014/main" id="{5596D7E9-70E7-8843-18BB-B8C5664D833F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>
            <a:clrChange>
              <a:clrFrom>
                <a:srgbClr val="28FF12"/>
              </a:clrFrom>
              <a:clrTo>
                <a:srgbClr val="28FF12">
                  <a:alpha val="0"/>
                </a:srgbClr>
              </a:clrTo>
            </a:clrChange>
            <a:grayscl/>
            <a:alphaModFix amt="75000"/>
          </a:blip>
          <a:srcRect t="12002" b="12002"/>
          <a:stretch>
            <a:fillRect/>
          </a:stretch>
        </p:blipFill>
        <p:spPr>
          <a:xfrm>
            <a:off x="3818817" y="5701177"/>
            <a:ext cx="601972" cy="2073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2786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 descr="Ein Bild, das Himmel, Kleidung, Mann, draußen enthält.&#10;&#10;KI-generierte Inhalte können fehlerhaft sein.">
            <a:extLst>
              <a:ext uri="{FF2B5EF4-FFF2-40B4-BE49-F238E27FC236}">
                <a16:creationId xmlns:a16="http://schemas.microsoft.com/office/drawing/2014/main" id="{1EA84DB4-DAE8-7A15-08F3-672B0FDF1D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19" y="548680"/>
            <a:ext cx="5618003" cy="597666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981555A-F1F0-256D-C82A-E792283BB9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9219" y="4108459"/>
            <a:ext cx="1190424" cy="2011007"/>
          </a:xfrm>
          <a:prstGeom prst="rect">
            <a:avLst/>
          </a:prstGeom>
        </p:spPr>
      </p:pic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618C3544-B67F-4FF7-80D0-6F959DAF115E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8" imgW="519" imgH="518" progId="TCLayout.ActiveDocument.1">
                  <p:embed/>
                </p:oleObj>
              </mc:Choice>
              <mc:Fallback>
                <p:oleObj name="think-cell Folie" r:id="rId8" imgW="519" imgH="518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18C3544-B67F-4FF7-80D0-6F959DAF11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6BB3BC69-25A8-68BB-1591-D87EC4AB2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de-DE" spc="300" dirty="0"/>
              <a:t>Unser zuhause</a:t>
            </a:r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6F11D7AE-D417-9258-2E91-B2109740EC51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675296" y="1154118"/>
            <a:ext cx="4378271" cy="173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200"/>
              </a:spcBef>
              <a:spcAft>
                <a:spcPts val="0"/>
              </a:spcAft>
              <a:defRPr lang="de-DE" sz="1400" b="1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Tx/>
              <a:buNone/>
              <a:defRPr lang="de-DE" sz="1400" kern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4pPr>
            <a:lvl5pPr marL="664632" indent="-221544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lang="de-DE" sz="1400" kern="120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5pPr>
            <a:lvl6pPr marL="3094970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2" indent="0" algn="l" defTabSz="1172337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Die Quest Kunstmühle in</a:t>
            </a:r>
          </a:p>
          <a:p>
            <a:pPr marL="0" marR="0" lvl="2" indent="0" algn="l" defTabSz="1172337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Rosenheim ist unser Zuhause.</a:t>
            </a:r>
          </a:p>
          <a:p>
            <a:pPr marL="0" marR="0" lvl="2" indent="0" algn="l" defTabSz="1172337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Das oberste Stockwerk der Mühle,</a:t>
            </a:r>
          </a:p>
          <a:p>
            <a:pPr marL="0" marR="0" lvl="2" indent="0" algn="l" defTabSz="1172337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direkt unter dem Turm, ist unser</a:t>
            </a:r>
          </a:p>
          <a:p>
            <a:pPr marL="0" marR="0" lvl="2" indent="0" algn="l" defTabSz="1172337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Ursprung und unsere Heimat.</a:t>
            </a: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E18084B6-B97E-803B-0051-A3CF7F5C8210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6680701" y="2908538"/>
            <a:ext cx="4737600" cy="1199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200"/>
              </a:spcBef>
              <a:spcAft>
                <a:spcPts val="0"/>
              </a:spcAft>
              <a:defRPr lang="de-DE" sz="1400" b="1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Tx/>
              <a:buNone/>
              <a:defRPr lang="de-DE" sz="1400" kern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4pPr>
            <a:lvl5pPr marL="664632" indent="-221544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lang="de-DE" sz="1400" kern="120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5pPr>
            <a:lvl6pPr marL="3094970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2" indent="0" algn="l" defTabSz="1172337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" pitchFamily="2" charset="-127"/>
                <a:ea typeface="Gothic A1" pitchFamily="2" charset="-127"/>
                <a:cs typeface="Gothic A1" pitchFamily="2" charset="-127"/>
              </a:rPr>
              <a:t>Zusammen mit unserem weiteren Büro in</a:t>
            </a:r>
            <a:r>
              <a:rPr lang="de-DE" sz="1200" dirty="0">
                <a:latin typeface="Gothic A1" pitchFamily="2" charset="-127"/>
                <a:ea typeface="Gothic A1" pitchFamily="2" charset="-127"/>
                <a:cs typeface="Gothic A1" pitchFamily="2" charset="-127"/>
              </a:rPr>
              <a:t> </a:t>
            </a: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" pitchFamily="2" charset="-127"/>
                <a:ea typeface="Gothic A1" pitchFamily="2" charset="-127"/>
                <a:cs typeface="Gothic A1" pitchFamily="2" charset="-127"/>
              </a:rPr>
              <a:t>Ingolstadt </a:t>
            </a:r>
          </a:p>
          <a:p>
            <a:pPr marL="0" marR="0" lvl="2" indent="0" algn="l" defTabSz="1172337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" pitchFamily="2" charset="-127"/>
                <a:ea typeface="Gothic A1" pitchFamily="2" charset="-127"/>
                <a:cs typeface="Gothic A1" pitchFamily="2" charset="-127"/>
              </a:rPr>
              <a:t>betreuen wir von hier unsere Kunden - meist</a:t>
            </a:r>
          </a:p>
          <a:p>
            <a:pPr marL="0" marR="0" lvl="2" indent="0" algn="l" defTabSz="1172337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" pitchFamily="2" charset="-127"/>
                <a:ea typeface="Gothic A1" pitchFamily="2" charset="-127"/>
                <a:cs typeface="Gothic A1" pitchFamily="2" charset="-127"/>
              </a:rPr>
              <a:t>inhabergeführte, mittelständische Unternehmen aus</a:t>
            </a:r>
          </a:p>
          <a:p>
            <a:pPr marL="0" marR="0" lvl="2" indent="0" algn="l" defTabSz="1172337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" pitchFamily="2" charset="-127"/>
                <a:ea typeface="Gothic A1" pitchFamily="2" charset="-127"/>
                <a:cs typeface="Gothic A1" pitchFamily="2" charset="-127"/>
              </a:rPr>
              <a:t>Süddeutschland und Österreich.</a:t>
            </a:r>
          </a:p>
        </p:txBody>
      </p:sp>
    </p:spTree>
    <p:extLst>
      <p:ext uri="{BB962C8B-B14F-4D97-AF65-F5344CB8AC3E}">
        <p14:creationId xmlns:p14="http://schemas.microsoft.com/office/powerpoint/2010/main" val="1537940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hink-cell data - do not delete" hidden="1">
            <a:extLst>
              <a:ext uri="{FF2B5EF4-FFF2-40B4-BE49-F238E27FC236}">
                <a16:creationId xmlns:a16="http://schemas.microsoft.com/office/drawing/2014/main" id="{3118EA74-4B72-04EE-F6F6-25DFD6EB28A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6" imgW="622" imgH="623" progId="TCLayout.ActiveDocument.1">
                  <p:embed/>
                </p:oleObj>
              </mc:Choice>
              <mc:Fallback>
                <p:oleObj name="think-cell Folie" r:id="rId6" imgW="622" imgH="623" progId="TCLayout.ActiveDocument.1">
                  <p:embed/>
                  <p:pic>
                    <p:nvPicPr>
                      <p:cNvPr id="2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118EA74-4B72-04EE-F6F6-25DFD6EB28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204D5A-DAF4-CA99-562C-DB0E94508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pc="300" dirty="0"/>
              <a:t>Unser antrieb</a:t>
            </a:r>
            <a:endParaRPr lang="de-DE" dirty="0"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792DAF35-3133-F818-9E71-8063C12F868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81350" y="548681"/>
            <a:ext cx="4198526" cy="24878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6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2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Faszinierende Ideen</a:t>
            </a:r>
          </a:p>
          <a:p>
            <a:pPr>
              <a:lnSpc>
                <a:spcPts val="1936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2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umsetzen,</a:t>
            </a:r>
            <a:r>
              <a:rPr lang="de-DE" sz="2000" spc="34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das</a:t>
            </a:r>
            <a:r>
              <a:rPr lang="de-DE" sz="2000" spc="32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treibt</a:t>
            </a:r>
            <a:r>
              <a:rPr lang="de-DE" sz="2000" spc="32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uns</a:t>
            </a:r>
          </a:p>
          <a:p>
            <a:pPr>
              <a:lnSpc>
                <a:spcPts val="1936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2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an!</a:t>
            </a:r>
            <a:r>
              <a:rPr lang="de-DE" sz="2000" spc="32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Wir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begeistern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und</a:t>
            </a:r>
          </a:p>
          <a:p>
            <a:pPr>
              <a:lnSpc>
                <a:spcPts val="1936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ermutigen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Menschen,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an</a:t>
            </a:r>
          </a:p>
          <a:p>
            <a:pPr>
              <a:lnSpc>
                <a:spcPts val="1936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ihren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Themen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zu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arbeiten</a:t>
            </a:r>
          </a:p>
          <a:p>
            <a:pPr>
              <a:lnSpc>
                <a:spcPts val="1936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und</a:t>
            </a:r>
            <a:r>
              <a:rPr lang="de-DE" sz="2000" spc="32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unterstützen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sie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dabei,</a:t>
            </a:r>
          </a:p>
          <a:p>
            <a:pPr>
              <a:lnSpc>
                <a:spcPts val="1936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ihre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Herausforderungen</a:t>
            </a:r>
          </a:p>
          <a:p>
            <a:pPr>
              <a:lnSpc>
                <a:spcPts val="1936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bestmöglich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zu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meistern.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3D8CB9D-B59A-3135-3176-2DEB1C6A32E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8"/>
          <a:srcRect b="26139"/>
          <a:stretch/>
        </p:blipFill>
        <p:spPr>
          <a:xfrm>
            <a:off x="2881531" y="4928493"/>
            <a:ext cx="2612372" cy="1929507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8E5C857-DF0F-B0B8-FAC4-A4769DCC25B9}"/>
              </a:ext>
            </a:extLst>
          </p:cNvPr>
          <p:cNvSpPr/>
          <p:nvPr/>
        </p:nvSpPr>
        <p:spPr bwMode="auto">
          <a:xfrm>
            <a:off x="781350" y="6090556"/>
            <a:ext cx="2677487" cy="261490"/>
          </a:xfrm>
          <a:prstGeom prst="rect">
            <a:avLst/>
          </a:prstGeom>
          <a:solidFill>
            <a:srgbClr val="E37204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Arbeit &amp; Miteinander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0663278-548F-0C12-6B0D-EE3DCD044372}"/>
              </a:ext>
            </a:extLst>
          </p:cNvPr>
          <p:cNvSpPr/>
          <p:nvPr/>
        </p:nvSpPr>
        <p:spPr bwMode="auto">
          <a:xfrm>
            <a:off x="3459432" y="6090554"/>
            <a:ext cx="2677487" cy="261490"/>
          </a:xfrm>
          <a:prstGeom prst="rect">
            <a:avLst/>
          </a:prstGeom>
          <a:solidFill>
            <a:srgbClr val="5D6BB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Freunde &amp; Familie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DD97268-2676-4786-6A75-1BD952305D26}"/>
              </a:ext>
            </a:extLst>
          </p:cNvPr>
          <p:cNvSpPr/>
          <p:nvPr/>
        </p:nvSpPr>
        <p:spPr bwMode="auto">
          <a:xfrm>
            <a:off x="6139940" y="6090555"/>
            <a:ext cx="2677487" cy="261490"/>
          </a:xfrm>
          <a:prstGeom prst="rect">
            <a:avLst/>
          </a:prstGeom>
          <a:solidFill>
            <a:srgbClr val="FFB3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Lernen &amp; Entfalten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C1806E6-FF47-15D1-EE6D-5E566BA69D85}"/>
              </a:ext>
            </a:extLst>
          </p:cNvPr>
          <p:cNvSpPr/>
          <p:nvPr/>
        </p:nvSpPr>
        <p:spPr bwMode="auto">
          <a:xfrm>
            <a:off x="8817428" y="6090552"/>
            <a:ext cx="2677487" cy="261490"/>
          </a:xfrm>
          <a:prstGeom prst="rect">
            <a:avLst/>
          </a:prstGeom>
          <a:solidFill>
            <a:srgbClr val="31A03A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Bewegung &amp; Gesundheit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11A97B7-9954-BF4B-B3F7-2013D4C35899}"/>
              </a:ext>
            </a:extLst>
          </p:cNvPr>
          <p:cNvSpPr txBox="1"/>
          <p:nvPr/>
        </p:nvSpPr>
        <p:spPr>
          <a:xfrm>
            <a:off x="818584" y="5585869"/>
            <a:ext cx="10449487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e-DE" sz="1600" dirty="0"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Unser Denken ist ganzheitlich. Im Zentrum steht der Mensch, umgeben von den Quest-Wertesystemen:</a:t>
            </a:r>
          </a:p>
        </p:txBody>
      </p:sp>
      <p:pic>
        <p:nvPicPr>
          <p:cNvPr id="12" name="Quest_logo_2023">
            <a:extLst>
              <a:ext uri="{FF2B5EF4-FFF2-40B4-BE49-F238E27FC236}">
                <a16:creationId xmlns:a16="http://schemas.microsoft.com/office/drawing/2014/main" id="{9AEB4792-BB0B-1056-3165-2FEFA27D7483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4040" t="33054" r="57234" b="42717"/>
          <a:stretch/>
        </p:blipFill>
        <p:spPr>
          <a:xfrm>
            <a:off x="5843973" y="548682"/>
            <a:ext cx="3708412" cy="439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34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84750C20-40A2-5DB0-066E-599B24709441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562066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6" imgW="519" imgH="518" progId="TCLayout.ActiveDocument.1">
                  <p:embed/>
                </p:oleObj>
              </mc:Choice>
              <mc:Fallback>
                <p:oleObj name="think-cell Folie" r:id="rId6" imgW="519" imgH="51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4750C20-40A2-5DB0-066E-599B247094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13">
            <a:extLst>
              <a:ext uri="{FF2B5EF4-FFF2-40B4-BE49-F238E27FC236}">
                <a16:creationId xmlns:a16="http://schemas.microsoft.com/office/drawing/2014/main" id="{30E933C8-1D0F-70EE-9ACA-39757C328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vert270"/>
          <a:lstStyle/>
          <a:p>
            <a:r>
              <a:rPr lang="de-DE" dirty="0"/>
              <a:t>Branchen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5D18FC4-4399-63F8-0918-2337608AB91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73558" y="548681"/>
            <a:ext cx="3747855" cy="782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04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3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Branchen-</a:t>
            </a:r>
          </a:p>
          <a:p>
            <a:pPr>
              <a:lnSpc>
                <a:spcPts val="2904"/>
              </a:lnSpc>
              <a:spcBef>
                <a:spcPts val="321"/>
              </a:spcBef>
              <a:spcAft>
                <a:spcPts val="0"/>
              </a:spcAft>
            </a:pPr>
            <a:r>
              <a:rPr lang="de-DE" sz="3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erfahrung</a:t>
            </a:r>
            <a:r>
              <a:rPr lang="de-DE" sz="3000" spc="5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3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seit</a:t>
            </a:r>
            <a:r>
              <a:rPr lang="de-DE" sz="3000" spc="5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3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2001</a:t>
            </a: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5B66F84F-85C8-D224-E633-5463FE47C807}"/>
              </a:ext>
            </a:extLst>
          </p:cNvPr>
          <p:cNvSpPr txBox="1"/>
          <p:nvPr/>
        </p:nvSpPr>
        <p:spPr>
          <a:xfrm>
            <a:off x="1437018" y="2565792"/>
            <a:ext cx="2142894" cy="1513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">
              <a:lnSpc>
                <a:spcPts val="1613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6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Konsumgüter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Fruchtsaftabfüller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Bekleidungshersteller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Autohäuser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Tankstellen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Brauerei</a:t>
            </a:r>
            <a:r>
              <a:rPr lang="de-DE" sz="1200" spc="27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 </a:t>
            </a: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und Brauereitechnik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Verlag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D7A805E8-EF42-05F8-D705-901D27A7350A}"/>
              </a:ext>
            </a:extLst>
          </p:cNvPr>
          <p:cNvSpPr txBox="1"/>
          <p:nvPr/>
        </p:nvSpPr>
        <p:spPr>
          <a:xfrm>
            <a:off x="4733770" y="2565792"/>
            <a:ext cx="2724462" cy="1513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">
              <a:lnSpc>
                <a:spcPts val="1613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600" b="1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Industriegüter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Maschinen und Anlagenbau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Metallverarbeitung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Zulieferindustrie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PV / Solarenergie / Windenergie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Halbleiter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Medizintechnik</a:t>
            </a: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A019C064-C8C5-8E19-1790-3EDC38DB2816}"/>
              </a:ext>
            </a:extLst>
          </p:cNvPr>
          <p:cNvSpPr txBox="1"/>
          <p:nvPr/>
        </p:nvSpPr>
        <p:spPr>
          <a:xfrm>
            <a:off x="7841344" y="2565792"/>
            <a:ext cx="2608941" cy="17312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">
              <a:lnSpc>
                <a:spcPts val="1613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600" b="1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Bau &amp; Projektgeschäft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Gebäudetechnik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Hoch- / Tiefbau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Kunststoff und Membranen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Straßenbau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Transportbeton / Betonfertigteile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Immobilien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endParaRPr lang="de-DE" sz="1129" dirty="0">
              <a:solidFill>
                <a:srgbClr val="221E1F"/>
              </a:solidFill>
              <a:latin typeface="Gothic A1 Medium" pitchFamily="2" charset="-127"/>
              <a:ea typeface="Gothic A1 Medium" pitchFamily="2" charset="-127"/>
              <a:cs typeface="Gothic A1 Medium" pitchFamily="2" charset="-127"/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09BAF494-0D30-EF7A-587D-4AFC63F180F0}"/>
              </a:ext>
            </a:extLst>
          </p:cNvPr>
          <p:cNvSpPr txBox="1"/>
          <p:nvPr/>
        </p:nvSpPr>
        <p:spPr>
          <a:xfrm>
            <a:off x="4733770" y="4474478"/>
            <a:ext cx="1962436" cy="1513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">
              <a:lnSpc>
                <a:spcPts val="1613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600" b="1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Holz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Büromöbelhersteller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Büromöbelhändler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Objekteinrichter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Ladenbau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Schreinerei / Zimmerei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Sägewerke</a:t>
            </a: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4EF62665-D106-237C-4098-68F33D7EB682}"/>
              </a:ext>
            </a:extLst>
          </p:cNvPr>
          <p:cNvSpPr txBox="1"/>
          <p:nvPr/>
        </p:nvSpPr>
        <p:spPr>
          <a:xfrm>
            <a:off x="7841343" y="4474478"/>
            <a:ext cx="1962436" cy="1513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">
              <a:lnSpc>
                <a:spcPts val="1613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600" b="1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Dienstleistung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Bildungsanbieter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Dentallabor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EDV-Dienstleister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Druckerei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Hotel / Klinik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Textilreinigung / Wäscherei</a:t>
            </a: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6867BE36-3543-98AD-9638-B55989371CD0}"/>
              </a:ext>
            </a:extLst>
          </p:cNvPr>
          <p:cNvSpPr txBox="1"/>
          <p:nvPr/>
        </p:nvSpPr>
        <p:spPr>
          <a:xfrm>
            <a:off x="1437018" y="4480534"/>
            <a:ext cx="2463688" cy="1513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">
              <a:lnSpc>
                <a:spcPts val="1613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600" b="1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Handel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Bekleidungsfach- / Großhandel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Kaffee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Heimtextiliengroßhandel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Fliesen / Baustoffe / Baumarkt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Automobile</a:t>
            </a:r>
          </a:p>
          <a:p>
            <a:pPr>
              <a:lnSpc>
                <a:spcPts val="1128"/>
              </a:lnSpc>
              <a:spcBef>
                <a:spcPts val="6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Drogeriemarkt / LEH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8447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B6BECB5-B4E0-ECCE-1EFE-EDD2BF78203E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359193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9" imgW="622" imgH="623" progId="TCLayout.ActiveDocument.1">
                  <p:embed/>
                </p:oleObj>
              </mc:Choice>
              <mc:Fallback>
                <p:oleObj name="think-cell Folie" r:id="rId9" imgW="622" imgH="62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B6BECB5-B4E0-ECCE-1EFE-EDD2BF7820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5B654D6C-B912-27E8-6BD6-4CBEB78C617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70208" y="125092"/>
            <a:ext cx="11821792" cy="6648506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7F8B177D-B0EC-17DB-7D88-E8DBEE341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vert270"/>
          <a:lstStyle/>
          <a:p>
            <a:r>
              <a:rPr lang="de-DE" dirty="0"/>
              <a:t>Unsere Kunden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30B17BB-CC3D-1035-F967-553198466EAE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835839" y="1"/>
            <a:ext cx="4356161" cy="1697546"/>
            <a:chOff x="7835839" y="1"/>
            <a:chExt cx="4356161" cy="1697546"/>
          </a:xfrm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E21D9725-5109-15F5-DC43-F40CD235B79E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7835839" y="1"/>
              <a:ext cx="4356161" cy="1697546"/>
            </a:xfrm>
            <a:prstGeom prst="rect">
              <a:avLst/>
            </a:prstGeom>
            <a:solidFill>
              <a:schemeClr val="accent2"/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5B4F8B85-024A-5985-25EB-F8E246EFCD19}"/>
                </a:ext>
              </a:extLst>
            </p:cNvPr>
            <p:cNvSpPr/>
            <p:nvPr/>
          </p:nvSpPr>
          <p:spPr bwMode="auto">
            <a:xfrm>
              <a:off x="11159412" y="503854"/>
              <a:ext cx="419878" cy="182868"/>
            </a:xfrm>
            <a:prstGeom prst="rect">
              <a:avLst/>
            </a:prstGeom>
            <a:solidFill>
              <a:schemeClr val="accent2"/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endParaRPr>
            </a:p>
          </p:txBody>
        </p:sp>
        <p:sp>
          <p:nvSpPr>
            <p:cNvPr id="13" name="object 16">
              <a:extLst>
                <a:ext uri="{FF2B5EF4-FFF2-40B4-BE49-F238E27FC236}">
                  <a16:creationId xmlns:a16="http://schemas.microsoft.com/office/drawing/2014/main" id="{A579BFBC-109F-594F-7602-4BB7DF1FF591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8114036" y="658729"/>
              <a:ext cx="3838635" cy="82073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161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Wir</a:t>
              </a:r>
              <a:r>
                <a:rPr lang="de-DE" sz="1200" spc="24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 </a:t>
              </a:r>
              <a:r>
                <a:rPr lang="de-DE" sz="1200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haben</a:t>
              </a:r>
              <a:r>
                <a:rPr lang="de-DE" sz="1200" spc="24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 </a:t>
              </a:r>
              <a:r>
                <a:rPr lang="de-DE" sz="1600" b="1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mehr</a:t>
              </a:r>
              <a:r>
                <a:rPr lang="de-DE" sz="1600" b="1" spc="27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 </a:t>
              </a:r>
              <a:r>
                <a:rPr lang="de-DE" sz="1600" b="1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als</a:t>
              </a:r>
              <a:r>
                <a:rPr lang="de-DE" sz="1600" b="1" spc="29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 7</a:t>
              </a:r>
              <a:r>
                <a:rPr lang="de-DE" sz="1600" b="1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50</a:t>
              </a:r>
              <a:r>
                <a:rPr lang="de-DE" sz="1600" b="1" spc="29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 </a:t>
              </a:r>
              <a:r>
                <a:rPr lang="de-DE" sz="1600" b="1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Unternehmen</a:t>
              </a:r>
            </a:p>
            <a:p>
              <a:pPr marL="124">
                <a:lnSpc>
                  <a:spcPts val="1291"/>
                </a:lnSpc>
                <a:spcBef>
                  <a:spcPts val="257"/>
                </a:spcBef>
                <a:spcAft>
                  <a:spcPts val="0"/>
                </a:spcAft>
              </a:pPr>
              <a:r>
                <a:rPr lang="de-DE" sz="1200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begleitet,</a:t>
              </a:r>
              <a:r>
                <a:rPr lang="de-DE" sz="1200" spc="23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 </a:t>
              </a:r>
              <a:r>
                <a:rPr lang="de-DE" sz="1200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dabei</a:t>
              </a:r>
              <a:r>
                <a:rPr lang="de-DE" sz="1200" spc="26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 </a:t>
              </a:r>
              <a:r>
                <a:rPr lang="de-DE" sz="1200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Nachfolge-Prozesse</a:t>
              </a:r>
              <a:r>
                <a:rPr lang="de-DE" sz="1200" spc="23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 </a:t>
              </a:r>
              <a:r>
                <a:rPr lang="de-DE" sz="1200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betreut,</a:t>
              </a:r>
            </a:p>
            <a:p>
              <a:pPr marL="124">
                <a:lnSpc>
                  <a:spcPts val="1291"/>
                </a:lnSpc>
                <a:spcBef>
                  <a:spcPts val="323"/>
                </a:spcBef>
                <a:spcAft>
                  <a:spcPts val="0"/>
                </a:spcAft>
              </a:pPr>
              <a:r>
                <a:rPr lang="de-DE" sz="1200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Gutachten</a:t>
              </a:r>
              <a:r>
                <a:rPr lang="de-DE" sz="1200" spc="23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 </a:t>
              </a:r>
              <a:r>
                <a:rPr lang="de-DE" sz="1200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erstellt</a:t>
              </a:r>
              <a:r>
                <a:rPr lang="de-DE" sz="1200" spc="23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 </a:t>
              </a:r>
              <a:r>
                <a:rPr lang="de-DE" sz="1200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sowie</a:t>
              </a:r>
              <a:r>
                <a:rPr lang="de-DE" sz="1200" spc="23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 </a:t>
              </a:r>
              <a:r>
                <a:rPr lang="de-DE" sz="1200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strategische</a:t>
              </a:r>
              <a:r>
                <a:rPr lang="de-DE" sz="1200" spc="23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 </a:t>
              </a:r>
              <a:r>
                <a:rPr lang="de-DE" sz="1200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und</a:t>
              </a:r>
            </a:p>
            <a:p>
              <a:pPr marL="124">
                <a:lnSpc>
                  <a:spcPts val="1291"/>
                </a:lnSpc>
                <a:spcBef>
                  <a:spcPts val="323"/>
                </a:spcBef>
                <a:spcAft>
                  <a:spcPts val="0"/>
                </a:spcAft>
              </a:pPr>
              <a:r>
                <a:rPr lang="de-DE" sz="1200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integrierte</a:t>
              </a:r>
              <a:r>
                <a:rPr lang="de-DE" sz="1200" spc="23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 </a:t>
              </a:r>
              <a:r>
                <a:rPr lang="de-DE" sz="1200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Planungen</a:t>
              </a:r>
              <a:r>
                <a:rPr lang="de-DE" sz="1200" spc="23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 </a:t>
              </a:r>
              <a:r>
                <a:rPr lang="de-DE" sz="1200" dirty="0">
                  <a:solidFill>
                    <a:srgbClr val="FFFFFF"/>
                  </a:solidFill>
                  <a:latin typeface="Gothic A1" pitchFamily="2" charset="-127"/>
                  <a:ea typeface="Gothic A1" pitchFamily="2" charset="-127"/>
                  <a:cs typeface="Gothic A1" pitchFamily="2" charset="-127"/>
                </a:rPr>
                <a:t>erarbeitet</a:t>
              </a:r>
            </a:p>
          </p:txBody>
        </p:sp>
      </p:grpSp>
      <p:pic>
        <p:nvPicPr>
          <p:cNvPr id="6" name="Grafik 5">
            <a:extLst>
              <a:ext uri="{FF2B5EF4-FFF2-40B4-BE49-F238E27FC236}">
                <a16:creationId xmlns:a16="http://schemas.microsoft.com/office/drawing/2014/main" id="{776967ED-DCA1-B682-6D92-19CEB817B8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 bwMode="gray">
          <a:xfrm>
            <a:off x="11095610" y="159992"/>
            <a:ext cx="941003" cy="3286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725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FBBB6D2A-8EF0-ACD0-CE12-E339DC1F1FDE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7" imgW="519" imgH="518" progId="TCLayout.ActiveDocument.1">
                  <p:embed/>
                </p:oleObj>
              </mc:Choice>
              <mc:Fallback>
                <p:oleObj name="think-cell Folie" r:id="rId7" imgW="519" imgH="518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BBB6D2A-8EF0-ACD0-CE12-E339DC1F1F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el 7">
            <a:extLst>
              <a:ext uri="{FF2B5EF4-FFF2-40B4-BE49-F238E27FC236}">
                <a16:creationId xmlns:a16="http://schemas.microsoft.com/office/drawing/2014/main" id="{24E03139-2DEB-F71F-55DE-F2265871E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Unsere kernkompetenzen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0B6082B-6530-175F-D22A-D24AE4CBC2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8324" y="1873311"/>
            <a:ext cx="4101821" cy="3859945"/>
          </a:xfrm>
          <a:prstGeom prst="rect">
            <a:avLst/>
          </a:prstGeom>
        </p:spPr>
      </p:pic>
      <p:sp>
        <p:nvSpPr>
          <p:cNvPr id="3" name="object 4">
            <a:extLst>
              <a:ext uri="{FF2B5EF4-FFF2-40B4-BE49-F238E27FC236}">
                <a16:creationId xmlns:a16="http://schemas.microsoft.com/office/drawing/2014/main" id="{76238175-DCBF-9794-D6C1-87FE97E950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71672" y="548681"/>
            <a:ext cx="4347191" cy="8848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6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2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Wir</a:t>
            </a:r>
            <a:r>
              <a:rPr lang="de-DE" sz="2000" spc="34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arbeiten</a:t>
            </a:r>
            <a:r>
              <a:rPr lang="de-DE" sz="2000" spc="34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umsetzungsorientiert</a:t>
            </a:r>
          </a:p>
          <a:p>
            <a:pPr>
              <a:lnSpc>
                <a:spcPts val="1936"/>
              </a:lnSpc>
              <a:spcBef>
                <a:spcPts val="644"/>
              </a:spcBef>
              <a:spcAft>
                <a:spcPts val="0"/>
              </a:spcAft>
            </a:pP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mit</a:t>
            </a:r>
            <a:r>
              <a:rPr lang="de-DE" sz="2000" spc="32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Fokus</a:t>
            </a:r>
            <a:r>
              <a:rPr lang="de-DE" sz="2000" spc="32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auf</a:t>
            </a:r>
            <a:r>
              <a:rPr lang="de-DE" sz="2000" spc="32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Transparenz,</a:t>
            </a:r>
          </a:p>
          <a:p>
            <a:pPr>
              <a:lnSpc>
                <a:spcPts val="1936"/>
              </a:lnSpc>
              <a:spcBef>
                <a:spcPts val="644"/>
              </a:spcBef>
              <a:spcAft>
                <a:spcPts val="0"/>
              </a:spcAft>
            </a:pP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Wertentwicklung</a:t>
            </a:r>
            <a:r>
              <a:rPr lang="de-DE" sz="2000" spc="32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und</a:t>
            </a:r>
            <a:r>
              <a:rPr lang="de-DE" sz="2000" spc="32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Nachfolge</a:t>
            </a:r>
          </a:p>
        </p:txBody>
      </p:sp>
      <p:sp>
        <p:nvSpPr>
          <p:cNvPr id="7" name="Textbox">
            <a:extLst>
              <a:ext uri="{FF2B5EF4-FFF2-40B4-BE49-F238E27FC236}">
                <a16:creationId xmlns:a16="http://schemas.microsoft.com/office/drawing/2014/main" id="{5856BAE2-92FA-2007-50C4-A162832798CE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6547232" y="2600277"/>
            <a:ext cx="2436054" cy="2084436"/>
          </a:xfrm>
          <a:prstGeom prst="rect">
            <a:avLst/>
          </a:prstGeom>
          <a:noFill/>
          <a:ln w="6350">
            <a:noFill/>
            <a:prstDash val="solid"/>
            <a:miter lim="800000"/>
            <a:headEnd/>
            <a:tailEnd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rgbClr val="2B2928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200"/>
              </a:spcBef>
              <a:spcAft>
                <a:spcPts val="0"/>
              </a:spcAft>
              <a:defRPr lang="de-DE" sz="1400" b="1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Tx/>
              <a:buNone/>
              <a:defRPr lang="de-DE" sz="1400" kern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4pPr>
            <a:lvl5pPr marL="664632" indent="-221544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lang="de-DE" sz="1400" kern="120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5pPr>
            <a:lvl6pPr marL="3094970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marL="0" lvl="2" indent="0">
              <a:spcBef>
                <a:spcPts val="1200"/>
              </a:spcBef>
              <a:buNone/>
            </a:pPr>
            <a:r>
              <a:rPr lang="de-DE" sz="1600" dirty="0"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Strategie (S)</a:t>
            </a:r>
          </a:p>
          <a:p>
            <a:pPr marL="0" lvl="2" indent="0">
              <a:spcBef>
                <a:spcPts val="1200"/>
              </a:spcBef>
              <a:buNone/>
            </a:pPr>
            <a:r>
              <a:rPr lang="de-DE" sz="1600" dirty="0"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Restrukturierung (R)</a:t>
            </a:r>
          </a:p>
          <a:p>
            <a:pPr marL="0" lvl="2" indent="0">
              <a:spcBef>
                <a:spcPts val="1200"/>
              </a:spcBef>
              <a:buNone/>
            </a:pPr>
            <a:r>
              <a:rPr lang="de-DE" sz="1600" dirty="0"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Nachfolge (N)</a:t>
            </a:r>
          </a:p>
          <a:p>
            <a:pPr marL="0" lvl="2" indent="0">
              <a:spcBef>
                <a:spcPts val="1200"/>
              </a:spcBef>
              <a:buNone/>
            </a:pPr>
            <a:r>
              <a:rPr lang="de-DE" sz="1600" dirty="0"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Planung (P)</a:t>
            </a:r>
          </a:p>
          <a:p>
            <a:pPr marL="0" lvl="2" indent="0">
              <a:spcBef>
                <a:spcPts val="1200"/>
              </a:spcBef>
              <a:buNone/>
            </a:pPr>
            <a:r>
              <a:rPr lang="de-DE" sz="1600" dirty="0"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Umsetzung (U)</a:t>
            </a:r>
          </a:p>
          <a:p>
            <a:pPr marL="0" lvl="2" indent="0">
              <a:spcBef>
                <a:spcPts val="1200"/>
              </a:spcBef>
              <a:buNone/>
            </a:pPr>
            <a:endParaRPr lang="de-DE" sz="1600" dirty="0">
              <a:latin typeface="Gothic A1 ExtraBold" pitchFamily="2" charset="-127"/>
              <a:ea typeface="Gothic A1 ExtraBold" pitchFamily="2" charset="-127"/>
              <a:cs typeface="Gothic A1 ExtraBold" pitchFamily="2" charset="-127"/>
            </a:endParaRP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C6AF240D-6BA9-2C7D-C4D7-FD693C407407}"/>
              </a:ext>
            </a:extLst>
          </p:cNvPr>
          <p:cNvCxnSpPr>
            <a:cxnSpLocks/>
          </p:cNvCxnSpPr>
          <p:nvPr/>
        </p:nvCxnSpPr>
        <p:spPr bwMode="auto">
          <a:xfrm>
            <a:off x="6461356" y="4872442"/>
            <a:ext cx="457232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E3720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object 13">
            <a:extLst>
              <a:ext uri="{FF2B5EF4-FFF2-40B4-BE49-F238E27FC236}">
                <a16:creationId xmlns:a16="http://schemas.microsoft.com/office/drawing/2014/main" id="{E5E8DD73-01D6-2992-D4C3-937B8456A6A1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9260221" y="5060172"/>
            <a:ext cx="2452405" cy="1465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200"/>
              </a:spcBef>
              <a:spcAft>
                <a:spcPts val="0"/>
              </a:spcAft>
              <a:defRPr lang="de-DE" sz="1400" b="1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Tx/>
              <a:buNone/>
              <a:defRPr lang="de-DE" sz="1400" kern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4pPr>
            <a:lvl5pPr marL="664632" indent="-221544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lang="de-DE" sz="1400" kern="120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5pPr>
            <a:lvl6pPr marL="3094970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marL="0" lvl="2" indent="0">
              <a:buNone/>
            </a:pPr>
            <a:r>
              <a:rPr lang="de-DE" sz="800" b="1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150+</a:t>
            </a:r>
            <a:r>
              <a:rPr lang="de-DE" sz="800" b="1" dirty="0">
                <a:solidFill>
                  <a:srgbClr val="E37204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 </a:t>
            </a:r>
            <a:r>
              <a:rPr lang="de-DE" sz="800" dirty="0">
                <a:latin typeface="Gothic A1" pitchFamily="2" charset="-127"/>
                <a:ea typeface="Gothic A1" pitchFamily="2" charset="-127"/>
                <a:cs typeface="Gothic A1" pitchFamily="2" charset="-127"/>
              </a:rPr>
              <a:t>Gutachten nach IDW</a:t>
            </a:r>
          </a:p>
          <a:p>
            <a:pPr marL="0" lvl="2" indent="0">
              <a:buNone/>
            </a:pPr>
            <a:r>
              <a:rPr lang="de-DE" sz="800" b="1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170+</a:t>
            </a:r>
            <a:r>
              <a:rPr lang="de-DE" sz="800" b="1" dirty="0">
                <a:solidFill>
                  <a:srgbClr val="E37204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 </a:t>
            </a:r>
            <a:r>
              <a:rPr lang="de-DE" sz="800" dirty="0">
                <a:latin typeface="Gothic A1" pitchFamily="2" charset="-127"/>
                <a:ea typeface="Gothic A1" pitchFamily="2" charset="-127"/>
                <a:cs typeface="Gothic A1" pitchFamily="2" charset="-127"/>
              </a:rPr>
              <a:t>Unternehmensnachfolgen</a:t>
            </a:r>
          </a:p>
          <a:p>
            <a:pPr marL="0" lvl="2" indent="0">
              <a:buNone/>
            </a:pPr>
            <a:r>
              <a:rPr lang="de-DE" sz="800" b="1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1,5+</a:t>
            </a:r>
            <a:r>
              <a:rPr lang="de-DE" sz="800" b="1" dirty="0">
                <a:solidFill>
                  <a:srgbClr val="E37204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 </a:t>
            </a:r>
            <a:r>
              <a:rPr lang="de-DE" sz="800" dirty="0">
                <a:latin typeface="Gothic A1" pitchFamily="2" charset="-127"/>
                <a:ea typeface="Gothic A1" pitchFamily="2" charset="-127"/>
                <a:cs typeface="Gothic A1" pitchFamily="2" charset="-127"/>
              </a:rPr>
              <a:t>Mrd. € Transaktionsvolumen</a:t>
            </a:r>
          </a:p>
          <a:p>
            <a:pPr marL="0" lvl="2" indent="0">
              <a:buNone/>
            </a:pPr>
            <a:r>
              <a:rPr lang="de-DE" sz="800" b="1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18.000+</a:t>
            </a:r>
            <a:r>
              <a:rPr lang="de-DE" sz="800" b="1" dirty="0">
                <a:solidFill>
                  <a:srgbClr val="E37204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 </a:t>
            </a:r>
            <a:r>
              <a:rPr lang="de-DE" sz="800" dirty="0">
                <a:latin typeface="Gothic A1" pitchFamily="2" charset="-127"/>
                <a:ea typeface="Gothic A1" pitchFamily="2" charset="-127"/>
                <a:cs typeface="Gothic A1" pitchFamily="2" charset="-127"/>
              </a:rPr>
              <a:t>Arbeitsplätze gesichert</a:t>
            </a:r>
          </a:p>
          <a:p>
            <a:pPr marL="0" lvl="2" indent="0">
              <a:buNone/>
            </a:pPr>
            <a:r>
              <a:rPr lang="de-DE" sz="800" b="1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1.000+</a:t>
            </a:r>
            <a:r>
              <a:rPr lang="de-DE" sz="800" b="1" dirty="0">
                <a:solidFill>
                  <a:srgbClr val="E37204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 </a:t>
            </a:r>
            <a:r>
              <a:rPr lang="de-DE" sz="800" dirty="0">
                <a:latin typeface="Gothic A1" pitchFamily="2" charset="-127"/>
                <a:ea typeface="Gothic A1" pitchFamily="2" charset="-127"/>
                <a:cs typeface="Gothic A1" pitchFamily="2" charset="-127"/>
              </a:rPr>
              <a:t>Integrierte Unternehmensplanungen</a:t>
            </a:r>
          </a:p>
          <a:p>
            <a:pPr marL="0" lvl="2" indent="0">
              <a:buNone/>
            </a:pPr>
            <a:r>
              <a:rPr lang="de-DE" sz="800" b="1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100+</a:t>
            </a:r>
            <a:r>
              <a:rPr lang="de-DE" sz="800" b="1" dirty="0">
                <a:solidFill>
                  <a:srgbClr val="E37204"/>
                </a:solidFill>
                <a:latin typeface="Gothic A1" pitchFamily="2" charset="-127"/>
                <a:ea typeface="Gothic A1" pitchFamily="2" charset="-127"/>
                <a:cs typeface="Gothic A1" pitchFamily="2" charset="-127"/>
              </a:rPr>
              <a:t> </a:t>
            </a:r>
            <a:r>
              <a:rPr lang="de-DE" sz="800" dirty="0">
                <a:latin typeface="Gothic A1" pitchFamily="2" charset="-127"/>
                <a:ea typeface="Gothic A1" pitchFamily="2" charset="-127"/>
                <a:cs typeface="Gothic A1" pitchFamily="2" charset="-127"/>
              </a:rPr>
              <a:t>LucaNet Integrationen</a:t>
            </a:r>
          </a:p>
        </p:txBody>
      </p:sp>
    </p:spTree>
    <p:extLst>
      <p:ext uri="{BB962C8B-B14F-4D97-AF65-F5344CB8AC3E}">
        <p14:creationId xmlns:p14="http://schemas.microsoft.com/office/powerpoint/2010/main" val="4076255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hink-cell data - do not delete" hidden="1">
            <a:extLst>
              <a:ext uri="{FF2B5EF4-FFF2-40B4-BE49-F238E27FC236}">
                <a16:creationId xmlns:a16="http://schemas.microsoft.com/office/drawing/2014/main" id="{32F1D1B7-02FD-141B-CB97-90126D2F5A8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9" imgW="519" imgH="518" progId="TCLayout.ActiveDocument.1">
                  <p:embed/>
                </p:oleObj>
              </mc:Choice>
              <mc:Fallback>
                <p:oleObj name="think-cell Folie" r:id="rId9" imgW="519" imgH="518" progId="TCLayout.ActiveDocument.1">
                  <p:embed/>
                  <p:pic>
                    <p:nvPicPr>
                      <p:cNvPr id="2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2F1D1B7-02FD-141B-CB97-90126D2F5A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0">
            <a:extLst>
              <a:ext uri="{FF2B5EF4-FFF2-40B4-BE49-F238E27FC236}">
                <a16:creationId xmlns:a16="http://schemas.microsoft.com/office/drawing/2014/main" id="{2EF3C79F-1547-C9EE-64D4-3C60A91AD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vert270"/>
          <a:lstStyle/>
          <a:p>
            <a:r>
              <a:rPr lang="de-DE" dirty="0"/>
              <a:t>Unsere Kernkompetenzen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454A6015-4525-9F5D-BDFE-3B72A48DB83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73558" y="548681"/>
            <a:ext cx="7702963" cy="3723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04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3000" b="1" dirty="0">
                <a:latin typeface="Gothic A1" pitchFamily="2" charset="-127"/>
              </a:rPr>
              <a:t>Strategieentwicklung</a:t>
            </a:r>
            <a:endParaRPr lang="de-DE" sz="3000" dirty="0">
              <a:solidFill>
                <a:srgbClr val="2B2928"/>
              </a:solidFill>
              <a:latin typeface="Gothic A1" pitchFamily="2" charset="-127"/>
              <a:ea typeface="Gothic A1 ExtraBold" pitchFamily="2" charset="-127"/>
              <a:cs typeface="Gothic A1 ExtraBold" pitchFamily="2" charset="-127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15727584-6FE5-E237-5EC4-11CFF4082C77}"/>
              </a:ext>
            </a:extLst>
          </p:cNvPr>
          <p:cNvSpPr txBox="1"/>
          <p:nvPr/>
        </p:nvSpPr>
        <p:spPr>
          <a:xfrm>
            <a:off x="877310" y="1021095"/>
            <a:ext cx="108353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1800"/>
              </a:spcBef>
              <a:spcAft>
                <a:spcPts val="0"/>
              </a:spcAft>
            </a:pPr>
            <a:r>
              <a:rPr lang="de-DE" sz="2000" dirty="0">
                <a:solidFill>
                  <a:srgbClr val="2B2928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Was ist Strategie? In jedem Workshop ist hier ein Alignment zu erzielen. </a:t>
            </a:r>
            <a:r>
              <a:rPr lang="de-DE" sz="20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„</a:t>
            </a:r>
            <a:r>
              <a:rPr lang="de-DE" sz="2000" dirty="0">
                <a:solidFill>
                  <a:srgbClr val="E37204"/>
                </a:solidFill>
                <a:latin typeface="Gothic A1 SemiBold" pitchFamily="2" charset="-127"/>
                <a:ea typeface="Gothic A1 ExtraBold" pitchFamily="2" charset="-127"/>
                <a:cs typeface="Gothic A1 ExtraBold" pitchFamily="2" charset="-127"/>
              </a:rPr>
              <a:t>Strategie ist euer einzigartiger Weg zur nachhaltigen Wertschöpfung.“</a:t>
            </a:r>
          </a:p>
        </p:txBody>
      </p:sp>
      <p:sp>
        <p:nvSpPr>
          <p:cNvPr id="13" name="Textbox">
            <a:extLst>
              <a:ext uri="{FF2B5EF4-FFF2-40B4-BE49-F238E27FC236}">
                <a16:creationId xmlns:a16="http://schemas.microsoft.com/office/drawing/2014/main" id="{4DCA7BA7-82D1-9FCE-C139-B1F86E97BB02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8065475" y="2096852"/>
            <a:ext cx="3647149" cy="42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800"/>
              </a:spcBef>
              <a:spcAft>
                <a:spcPct val="0"/>
              </a:spcAft>
              <a:defRPr lang="de-DE" sz="1600" b="0" kern="0" dirty="0" smtClean="0">
                <a:solidFill>
                  <a:schemeClr val="tx1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  <a:defRPr lang="de-DE" sz="1200" kern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algn="l" rtl="0">
              <a:spcBef>
                <a:spcPts val="6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Expertise</a:t>
            </a:r>
            <a:endParaRPr lang="de-DE" sz="1600" b="0" i="0" dirty="0">
              <a:solidFill>
                <a:srgbClr val="2B2928"/>
              </a:solidFill>
              <a:latin typeface="Gothic A1 ExtraBold" pitchFamily="2" charset="-127"/>
              <a:ea typeface="Gothic A1 ExtraBold" pitchFamily="2" charset="-127"/>
              <a:cs typeface="Gothic A1 ExtraBold" pitchFamily="2" charset="-127"/>
            </a:endParaRPr>
          </a:p>
          <a:p>
            <a:pPr algn="l" rtl="0">
              <a:spcBef>
                <a:spcPts val="600"/>
              </a:spcBef>
              <a:spcAft>
                <a:spcPts val="0"/>
              </a:spcAft>
            </a:pPr>
            <a:endParaRPr lang="de-DE" sz="1200" b="0" i="0" dirty="0">
              <a:solidFill>
                <a:srgbClr val="2B2928"/>
              </a:solidFill>
              <a:latin typeface="Gothic A1" pitchFamily="2" charset="-127"/>
              <a:ea typeface="Gothic A1" pitchFamily="2" charset="-127"/>
              <a:cs typeface="Gothic A1" pitchFamily="2" charset="-127"/>
            </a:endParaRPr>
          </a:p>
          <a:p>
            <a:pPr lvl="2">
              <a:spcAft>
                <a:spcPts val="0"/>
              </a:spcAft>
            </a:pPr>
            <a:r>
              <a:rPr lang="de-DE" b="1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Geschäftsmodell-Innovation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für einen weltweit agierenden Herstellern von Präzisions-Großwerkzeugmaschinen (100 Mio.€, 500 MA)</a:t>
            </a:r>
          </a:p>
          <a:p>
            <a:pPr lvl="2">
              <a:spcAft>
                <a:spcPts val="0"/>
              </a:spcAft>
            </a:pPr>
            <a:r>
              <a:rPr lang="de-DE" b="1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Strategie-Entwicklung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für einen international tätigen Hersteller von Verpackungsmaschinen (70 Mio.€, 330 MA, PE) </a:t>
            </a:r>
          </a:p>
          <a:p>
            <a:pPr lvl="2">
              <a:spcAft>
                <a:spcPts val="0"/>
              </a:spcAft>
            </a:pPr>
            <a:r>
              <a:rPr lang="de-DE" b="1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Strategie-Entwicklung 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für eines der größten &amp; modernsten </a:t>
            </a:r>
            <a:r>
              <a:rPr lang="de-DE" dirty="0" err="1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bimodularen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Umschlagterminals Europas (35 Mio.€, 150 MA, Gesellschafter)</a:t>
            </a:r>
          </a:p>
          <a:p>
            <a:pPr lvl="2">
              <a:spcAft>
                <a:spcPts val="0"/>
              </a:spcAft>
            </a:pPr>
            <a:r>
              <a:rPr lang="de-DE" b="1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Geschäftsmodell-Entwicklung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für einen familien-geführten Immobilien- &amp; Projektentwickler (9 Mio.€, 20 MA)</a:t>
            </a:r>
          </a:p>
          <a:p>
            <a:pPr lvl="2">
              <a:spcAft>
                <a:spcPts val="0"/>
              </a:spcAft>
            </a:pPr>
            <a:r>
              <a:rPr lang="de-DE" b="1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Vertriebsstrategie-Entwicklung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für führenden Anbieter im Bereich Laser-Mikromaterial-bearbeitung (55 Mio.€, 160 MA, PE)</a:t>
            </a:r>
          </a:p>
          <a:p>
            <a:pPr lvl="2">
              <a:spcAft>
                <a:spcPts val="0"/>
              </a:spcAft>
            </a:pPr>
            <a:r>
              <a:rPr lang="de-DE" b="1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Strategie-Entwicklung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für ein europaweit verarbeitendes Gewerbe in der Lebensmittelindustrie (250 Mio.€, 500 MA)</a:t>
            </a:r>
          </a:p>
          <a:p>
            <a:pPr lvl="2">
              <a:spcAft>
                <a:spcPts val="0"/>
              </a:spcAft>
            </a:pPr>
            <a:r>
              <a:rPr lang="de-DE" b="1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Network-Strategie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für deutschen Standort eines führenden Büromöbelherstellers (150 Mio.€)</a:t>
            </a:r>
          </a:p>
          <a:p>
            <a:pPr lvl="2">
              <a:spcAft>
                <a:spcPts val="0"/>
              </a:spcAft>
            </a:pPr>
            <a:endParaRPr lang="de-DE" dirty="0">
              <a:solidFill>
                <a:srgbClr val="2B2928"/>
              </a:solidFill>
              <a:latin typeface="Gothic A1" pitchFamily="2" charset="-127"/>
              <a:ea typeface="Gothic A1 Light" pitchFamily="2" charset="-127"/>
              <a:cs typeface="Gothic A1 Light" pitchFamily="2" charset="-127"/>
            </a:endParaRPr>
          </a:p>
        </p:txBody>
      </p:sp>
      <p:sp>
        <p:nvSpPr>
          <p:cNvPr id="9" name="Textbox">
            <a:extLst>
              <a:ext uri="{FF2B5EF4-FFF2-40B4-BE49-F238E27FC236}">
                <a16:creationId xmlns:a16="http://schemas.microsoft.com/office/drawing/2014/main" id="{BF615DA2-E8B7-F364-0D0E-28A2BF6BA15D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4237364" y="2096852"/>
            <a:ext cx="3647149" cy="42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800"/>
              </a:spcBef>
              <a:spcAft>
                <a:spcPct val="0"/>
              </a:spcAft>
              <a:defRPr lang="de-DE" sz="1600" b="0" kern="0" dirty="0" smtClean="0">
                <a:solidFill>
                  <a:schemeClr val="tx1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  <a:defRPr lang="de-DE" sz="1200" kern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algn="l" rtl="0">
              <a:spcBef>
                <a:spcPts val="6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QUEST Ansatz</a:t>
            </a:r>
            <a:endParaRPr lang="de-DE" sz="1600" b="0" i="0" dirty="0">
              <a:solidFill>
                <a:srgbClr val="2B2928"/>
              </a:solidFill>
              <a:latin typeface="Gothic A1 ExtraBold" pitchFamily="2" charset="-127"/>
              <a:ea typeface="Gothic A1 ExtraBold" pitchFamily="2" charset="-127"/>
              <a:cs typeface="Gothic A1 ExtraBold" pitchFamily="2" charset="-127"/>
            </a:endParaRPr>
          </a:p>
          <a:p>
            <a:pPr algn="l" rtl="0">
              <a:spcBef>
                <a:spcPts val="600"/>
              </a:spcBef>
              <a:spcAft>
                <a:spcPts val="0"/>
              </a:spcAft>
            </a:pPr>
            <a:endParaRPr lang="de-DE" sz="1200" b="0" i="0" dirty="0">
              <a:solidFill>
                <a:srgbClr val="2B2928"/>
              </a:solidFill>
              <a:latin typeface="Gothic A1" pitchFamily="2" charset="-127"/>
              <a:ea typeface="Gothic A1" pitchFamily="2" charset="-127"/>
              <a:cs typeface="Gothic A1" pitchFamily="2" charset="-127"/>
            </a:endParaRPr>
          </a:p>
          <a:p>
            <a:pPr lvl="2">
              <a:spcAft>
                <a:spcPts val="0"/>
              </a:spcAft>
            </a:pPr>
            <a:r>
              <a:rPr lang="de-DE" b="1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Strategiegespräch: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Was sind die wesentlichen Herausforderungen?</a:t>
            </a:r>
          </a:p>
          <a:p>
            <a:pPr lvl="2">
              <a:spcAft>
                <a:spcPts val="0"/>
              </a:spcAft>
            </a:pPr>
            <a:r>
              <a:rPr lang="de-DE" b="1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Workshop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z.B. Strategie Generierung:</a:t>
            </a:r>
          </a:p>
          <a:p>
            <a:pPr lvl="3"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Wo stehen wir?</a:t>
            </a:r>
          </a:p>
          <a:p>
            <a:pPr lvl="4"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Aktivieren &amp; Mappen: Von der eigenen Brille zum kollektiven Erkennen</a:t>
            </a:r>
          </a:p>
          <a:p>
            <a:pPr lvl="4"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Bewerten: Von der Beschreibung zur Beurteilung</a:t>
            </a:r>
          </a:p>
          <a:p>
            <a:pPr lvl="2"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Wo wollen wir hin?</a:t>
            </a:r>
          </a:p>
          <a:p>
            <a:pPr lvl="4"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Ideen-Generierung: Vom Status Quo zur Zukunft</a:t>
            </a:r>
          </a:p>
          <a:p>
            <a:pPr lvl="4"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Optionen &amp; Richtungen: Von dem, was könnte, zu dem was sollte</a:t>
            </a:r>
          </a:p>
          <a:p>
            <a:pPr lvl="2"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Wie kommen wir dorthin?</a:t>
            </a:r>
          </a:p>
          <a:p>
            <a:pPr lvl="4"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Formulieren &amp; Roadmap: Von fragmentierten Ideen und Entscheidungen zu einer integrierten, kohärenten Geschichte</a:t>
            </a:r>
          </a:p>
        </p:txBody>
      </p:sp>
      <p:sp>
        <p:nvSpPr>
          <p:cNvPr id="14" name="Textbox">
            <a:extLst>
              <a:ext uri="{FF2B5EF4-FFF2-40B4-BE49-F238E27FC236}">
                <a16:creationId xmlns:a16="http://schemas.microsoft.com/office/drawing/2014/main" id="{C5767A05-3717-989C-5C0E-0AFB7CBE47F3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877310" y="2096852"/>
            <a:ext cx="3022446" cy="42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800"/>
              </a:spcBef>
              <a:spcAft>
                <a:spcPct val="0"/>
              </a:spcAft>
              <a:defRPr lang="de-DE" sz="1600" b="0" kern="0" dirty="0" smtClean="0">
                <a:solidFill>
                  <a:schemeClr val="tx1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  <a:defRPr lang="de-DE" sz="1200" kern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algn="l" rtl="0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Wichtige Unternehmerfragen</a:t>
            </a:r>
            <a:endParaRPr lang="de-DE" sz="1600" b="0" i="0" dirty="0">
              <a:solidFill>
                <a:srgbClr val="2B2928"/>
              </a:solidFill>
              <a:latin typeface="Gothic A1 ExtraBold" pitchFamily="2" charset="-127"/>
              <a:ea typeface="Gothic A1 ExtraBold" pitchFamily="2" charset="-127"/>
              <a:cs typeface="Gothic A1 ExtraBold" pitchFamily="2" charset="-127"/>
            </a:endParaRPr>
          </a:p>
          <a:p>
            <a:pPr algn="l" rtl="0">
              <a:spcBef>
                <a:spcPts val="900"/>
              </a:spcBef>
              <a:spcAft>
                <a:spcPts val="0"/>
              </a:spcAft>
            </a:pPr>
            <a:endParaRPr lang="de-DE" sz="1200" b="0" i="0" dirty="0">
              <a:solidFill>
                <a:srgbClr val="2B2928"/>
              </a:solidFill>
              <a:latin typeface="Gothic A1" pitchFamily="2" charset="-127"/>
              <a:ea typeface="Gothic A1" pitchFamily="2" charset="-127"/>
              <a:cs typeface="Gothic A1" pitchFamily="2" charset="-127"/>
            </a:endParaRPr>
          </a:p>
          <a:p>
            <a:pPr marL="0" lvl="2" indent="0">
              <a:spcBef>
                <a:spcPts val="90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Wie steht mein Unternehmen im Wettbewerbsvergleich da?</a:t>
            </a:r>
          </a:p>
          <a:p>
            <a:pPr marL="0" lvl="2" indent="0">
              <a:spcBef>
                <a:spcPts val="90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Wer sind meine Kunden, welche Bedürfnisse haben sie und was biete ich an?</a:t>
            </a:r>
          </a:p>
          <a:p>
            <a:pPr marL="0" lvl="2" indent="0">
              <a:spcBef>
                <a:spcPts val="90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Was sind die relevanten Märkte und wie kann ich neue Märkte hinzugewinnen?</a:t>
            </a:r>
          </a:p>
          <a:p>
            <a:pPr marL="0" lvl="2" indent="0">
              <a:spcBef>
                <a:spcPts val="90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Wie kommuniziere ich die Firmenstrategie am besten, sodass ich meinen Mitarbeitern, Kunden und Lieferanten eine Perspektive aufzeigen kann?</a:t>
            </a:r>
          </a:p>
          <a:p>
            <a:pPr marL="0" lvl="2" indent="0">
              <a:spcBef>
                <a:spcPts val="90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Welche Tools und Prozesse benötige ich für die Strategieentwicklung?</a:t>
            </a:r>
          </a:p>
          <a:p>
            <a:pPr marL="0" lvl="2" indent="0">
              <a:spcBef>
                <a:spcPts val="90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Was ist einzigartig an meinem Unternehmen im Vergleich zu den anderen?</a:t>
            </a:r>
          </a:p>
          <a:p>
            <a:pPr marL="0" lvl="2" indent="0">
              <a:spcBef>
                <a:spcPts val="90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8198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B8B3F-D518-DBC1-A9B8-57B149F2B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hink-cell data - do not delete" hidden="1">
            <a:extLst>
              <a:ext uri="{FF2B5EF4-FFF2-40B4-BE49-F238E27FC236}">
                <a16:creationId xmlns:a16="http://schemas.microsoft.com/office/drawing/2014/main" id="{6E1EA971-6383-4711-8FE6-F149983CE985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9" imgW="519" imgH="518" progId="TCLayout.ActiveDocument.1">
                  <p:embed/>
                </p:oleObj>
              </mc:Choice>
              <mc:Fallback>
                <p:oleObj name="think-cell Folie" r:id="rId9" imgW="519" imgH="518" progId="TCLayout.ActiveDocument.1">
                  <p:embed/>
                  <p:pic>
                    <p:nvPicPr>
                      <p:cNvPr id="2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E1EA971-6383-4711-8FE6-F149983CE9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0">
            <a:extLst>
              <a:ext uri="{FF2B5EF4-FFF2-40B4-BE49-F238E27FC236}">
                <a16:creationId xmlns:a16="http://schemas.microsoft.com/office/drawing/2014/main" id="{758D8262-3598-D942-F246-AF11FA678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vert270"/>
          <a:lstStyle/>
          <a:p>
            <a:r>
              <a:rPr lang="de-DE"/>
              <a:t>Unsere Kernkompetenzen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11E2A3FA-82BA-7A7C-9E7E-C687B47AB0B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77312" y="548681"/>
            <a:ext cx="7702963" cy="3723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04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3000" b="1" dirty="0">
                <a:solidFill>
                  <a:srgbClr val="2B2928"/>
                </a:solidFill>
                <a:latin typeface="Gothic A1" pitchFamily="2" charset="-127"/>
                <a:ea typeface="Gothic A1 ExtraBold" pitchFamily="2" charset="-127"/>
                <a:cs typeface="Gothic A1 ExtraBold" pitchFamily="2" charset="-127"/>
              </a:rPr>
              <a:t>Restrukturierung</a:t>
            </a:r>
            <a:endParaRPr lang="de-DE" sz="3000" dirty="0">
              <a:solidFill>
                <a:srgbClr val="2B2928"/>
              </a:solidFill>
              <a:latin typeface="Gothic A1" pitchFamily="2" charset="-127"/>
              <a:ea typeface="Gothic A1 ExtraBold" pitchFamily="2" charset="-127"/>
            </a:endParaRPr>
          </a:p>
        </p:txBody>
      </p:sp>
      <p:sp>
        <p:nvSpPr>
          <p:cNvPr id="10" name="Textbox">
            <a:extLst>
              <a:ext uri="{FF2B5EF4-FFF2-40B4-BE49-F238E27FC236}">
                <a16:creationId xmlns:a16="http://schemas.microsoft.com/office/drawing/2014/main" id="{E2E81567-22B9-D322-D697-5F9A6ABF0E0A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877310" y="2096852"/>
            <a:ext cx="3022446" cy="42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800"/>
              </a:spcBef>
              <a:spcAft>
                <a:spcPct val="0"/>
              </a:spcAft>
              <a:defRPr lang="de-DE" sz="1600" b="0" kern="0" dirty="0" smtClean="0">
                <a:solidFill>
                  <a:schemeClr val="tx1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  <a:defRPr lang="de-DE" sz="1200" kern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algn="l" rtl="0">
              <a:spcBef>
                <a:spcPts val="900"/>
              </a:spcBef>
              <a:spcAft>
                <a:spcPts val="0"/>
              </a:spcAft>
            </a:pPr>
            <a:r>
              <a:rPr lang="de-DE" sz="1600" b="0" i="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Wichtige Unternehmerfragen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endParaRPr lang="de-DE" sz="1200" dirty="0">
              <a:solidFill>
                <a:srgbClr val="2B2928"/>
              </a:solidFill>
              <a:ea typeface="Gothic A1" pitchFamily="2" charset="-127"/>
            </a:endParaRP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Wie kann ich mein Geschäftsmodell nachhaltig anpassen?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Welche Geschäftsbereiche sind noch zukunftsfähig – welche nicht?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Wie sichere ich kurzfristig die Liquidität meines Unternehmens?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Wie erkenne ich frühzeitig eine drohende Insolvenz – und was ist dann zu tun?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Wie entwickle ich einen realistischen, umsetzbaren Restrukturierungsplan?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Wie binde ich Schlüsselpersonen und Know-how trotz Krise?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Wie kann ich wieder Vertrauen bei Kunden, Lieferanten und Gläubigern aufbauen?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…</a:t>
            </a:r>
          </a:p>
          <a:p>
            <a:pPr algn="l" rtl="0">
              <a:spcBef>
                <a:spcPts val="900"/>
              </a:spcBef>
              <a:spcAft>
                <a:spcPts val="0"/>
              </a:spcAft>
            </a:pPr>
            <a:endParaRPr lang="de-DE" sz="1200" b="0" i="0" dirty="0">
              <a:solidFill>
                <a:srgbClr val="4CB9E6"/>
              </a:solidFill>
              <a:latin typeface="Gothic A1 ExtraBold" pitchFamily="2" charset="-127"/>
              <a:ea typeface="Gothic A1 ExtraBold" pitchFamily="2" charset="-127"/>
              <a:cs typeface="Gothic A1 ExtraBold" pitchFamily="2" charset="-127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98641E4F-CC44-5B21-6813-0B995E6E5CED}"/>
              </a:ext>
            </a:extLst>
          </p:cNvPr>
          <p:cNvSpPr txBox="1"/>
          <p:nvPr/>
        </p:nvSpPr>
        <p:spPr>
          <a:xfrm>
            <a:off x="877310" y="1021095"/>
            <a:ext cx="108353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1800"/>
              </a:spcBef>
              <a:spcAft>
                <a:spcPts val="0"/>
              </a:spcAft>
            </a:pPr>
            <a:r>
              <a:rPr lang="de-DE" sz="2000" dirty="0">
                <a:solidFill>
                  <a:srgbClr val="2B2928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Wiedererreichen der nachhaltigen Rendite- und Wettbewerbsfähigkeit. </a:t>
            </a:r>
            <a:r>
              <a:rPr lang="de-DE" sz="20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Menschen und leistungswirtschaftliche Potenziale sind bei der erfolgreichen Restrukturierung im Fokus.</a:t>
            </a:r>
          </a:p>
        </p:txBody>
      </p:sp>
      <p:sp>
        <p:nvSpPr>
          <p:cNvPr id="17" name="Textbox">
            <a:extLst>
              <a:ext uri="{FF2B5EF4-FFF2-40B4-BE49-F238E27FC236}">
                <a16:creationId xmlns:a16="http://schemas.microsoft.com/office/drawing/2014/main" id="{99B6D0B2-B02D-3809-78C8-2C5251AE5237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4237368" y="2096852"/>
            <a:ext cx="3647149" cy="42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800"/>
              </a:spcBef>
              <a:spcAft>
                <a:spcPct val="0"/>
              </a:spcAft>
              <a:defRPr lang="de-DE" sz="1600" b="0" kern="0" dirty="0" smtClean="0">
                <a:solidFill>
                  <a:schemeClr val="tx1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  <a:defRPr lang="de-DE" sz="1200" kern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algn="l" rtl="0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QUEST Ansatz</a:t>
            </a:r>
            <a:endParaRPr lang="de-DE" sz="1600" b="0" i="0" dirty="0">
              <a:solidFill>
                <a:srgbClr val="2B2928"/>
              </a:solidFill>
              <a:latin typeface="Gothic A1 ExtraBold" pitchFamily="2" charset="-127"/>
              <a:ea typeface="Gothic A1 ExtraBold" pitchFamily="2" charset="-127"/>
              <a:cs typeface="Gothic A1 ExtraBold" pitchFamily="2" charset="-127"/>
            </a:endParaRPr>
          </a:p>
          <a:p>
            <a:pPr>
              <a:spcBef>
                <a:spcPts val="900"/>
              </a:spcBef>
              <a:spcAft>
                <a:spcPts val="0"/>
              </a:spcAft>
            </a:pPr>
            <a:endParaRPr lang="de-DE" sz="1200" dirty="0">
              <a:solidFill>
                <a:srgbClr val="2B2928"/>
              </a:solidFill>
              <a:ea typeface="Gothic A1" pitchFamily="2" charset="-127"/>
            </a:endParaRP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Kurze, fokussierte </a:t>
            </a: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Sanierungskonzepte</a:t>
            </a: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 nach IDW S6 oder IBR mit individuellen Analysen, umsetzbarem Maßnahmenplan sowie integrierter Unternehmensplanung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Unterstützung in der kurzfristigen Liquiditätssteuerung und </a:t>
            </a: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Liquiditätsplanung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Zahlungsfähigkeitsprüfung</a:t>
            </a: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 und Beurteilung der Insolvenzreife nach IDW S11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Aufbereitung von </a:t>
            </a: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Entscheidungsgrundlagen</a:t>
            </a: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 mit Effizienz und Geschwindigkeit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Begleitung bei der </a:t>
            </a: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außergerichtlichen</a:t>
            </a: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 </a:t>
            </a: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Sanierung</a:t>
            </a: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, u.a. durch Kommunikation in Richtung aller Stakeholder (Gesellschafter, Finanzierer, Lieferanten, Mitarbeiter, Kunden,...)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Interim Management als CRO </a:t>
            </a: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oder </a:t>
            </a: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kaufmännischer Leiter </a:t>
            </a: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mit dem Fokus Umsetzung von Sanierungsmaßnahmen</a:t>
            </a:r>
          </a:p>
        </p:txBody>
      </p:sp>
      <p:sp>
        <p:nvSpPr>
          <p:cNvPr id="18" name="Textbox">
            <a:extLst>
              <a:ext uri="{FF2B5EF4-FFF2-40B4-BE49-F238E27FC236}">
                <a16:creationId xmlns:a16="http://schemas.microsoft.com/office/drawing/2014/main" id="{140F0C59-DB4A-DD67-5E83-C9633DDADBAD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8065475" y="2096852"/>
            <a:ext cx="3647149" cy="42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800"/>
              </a:spcBef>
              <a:spcAft>
                <a:spcPct val="0"/>
              </a:spcAft>
              <a:defRPr lang="de-DE" sz="1600" b="0" kern="0" dirty="0" smtClean="0">
                <a:solidFill>
                  <a:schemeClr val="tx1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  <a:defRPr lang="de-DE" sz="1200" kern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algn="l" rtl="0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Expertise</a:t>
            </a:r>
            <a:endParaRPr lang="de-DE" sz="1600" b="0" i="0" dirty="0">
              <a:solidFill>
                <a:srgbClr val="2B2928"/>
              </a:solidFill>
              <a:latin typeface="Gothic A1 ExtraBold" pitchFamily="2" charset="-127"/>
              <a:ea typeface="Gothic A1 ExtraBold" pitchFamily="2" charset="-127"/>
              <a:cs typeface="Gothic A1 ExtraBold" pitchFamily="2" charset="-127"/>
            </a:endParaRPr>
          </a:p>
          <a:p>
            <a:pPr>
              <a:spcBef>
                <a:spcPts val="900"/>
              </a:spcBef>
              <a:spcAft>
                <a:spcPts val="0"/>
              </a:spcAft>
            </a:pPr>
            <a:endParaRPr lang="de-DE" sz="1200" dirty="0">
              <a:solidFill>
                <a:srgbClr val="2B2928"/>
              </a:solidFill>
              <a:ea typeface="Gothic A1" pitchFamily="2" charset="-127"/>
            </a:endParaRPr>
          </a:p>
          <a:p>
            <a:pPr lvl="2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In den letzten Jahren haben wir...</a:t>
            </a:r>
          </a:p>
          <a:p>
            <a:pPr lvl="3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über </a:t>
            </a: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150 Gutachten </a:t>
            </a: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nach den Richtlinien des IDW erstellt</a:t>
            </a:r>
          </a:p>
          <a:p>
            <a:pPr lvl="3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davon </a:t>
            </a: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135</a:t>
            </a: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 Unternehmen </a:t>
            </a: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positiv bescheinigt</a:t>
            </a:r>
          </a:p>
          <a:p>
            <a:pPr lvl="3">
              <a:spcBef>
                <a:spcPts val="900"/>
              </a:spcBef>
              <a:spcAft>
                <a:spcPts val="0"/>
              </a:spcAft>
            </a:pP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125</a:t>
            </a: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 Unternehmen sind </a:t>
            </a: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nach wie vor am Markt tätig</a:t>
            </a:r>
          </a:p>
          <a:p>
            <a:pPr lvl="3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unsere erstellten Gutachten haben etwa </a:t>
            </a: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18.000 Arbeitsplätze </a:t>
            </a: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betroffen</a:t>
            </a:r>
          </a:p>
          <a:p>
            <a:pPr lvl="3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in über </a:t>
            </a: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45 Fällen </a:t>
            </a: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haben wir in </a:t>
            </a: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verantwortlicher Position </a:t>
            </a: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die Umsetzung begleitet (davon 30x in einer Organschaft)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Sanierungserfahrung über </a:t>
            </a: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alle Branchen </a:t>
            </a: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hinweg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Ausgezeichnet von der </a:t>
            </a:r>
            <a:r>
              <a:rPr lang="de-DE" b="1" dirty="0" err="1">
                <a:solidFill>
                  <a:srgbClr val="2B2928"/>
                </a:solidFill>
                <a:ea typeface="Gothic A1" pitchFamily="2" charset="-127"/>
              </a:rPr>
              <a:t>Wirtschaftswoche</a:t>
            </a: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 für </a:t>
            </a:r>
            <a:r>
              <a:rPr lang="de-DE" b="1" dirty="0">
                <a:solidFill>
                  <a:srgbClr val="2B2928"/>
                </a:solidFill>
                <a:ea typeface="Gothic A1" pitchFamily="2" charset="-127"/>
              </a:rPr>
              <a:t>das beste Sanierungsprojekt „Best of Consulting 2021</a:t>
            </a:r>
            <a:r>
              <a:rPr lang="de-DE" dirty="0">
                <a:solidFill>
                  <a:srgbClr val="2B2928"/>
                </a:solidFill>
                <a:ea typeface="Gothic A1" pitchFamily="2" charset="-127"/>
              </a:rPr>
              <a:t>“ für die Sanierung eines Freizeitparks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endParaRPr lang="de-DE" dirty="0">
              <a:solidFill>
                <a:srgbClr val="2B2928"/>
              </a:solidFill>
              <a:latin typeface="Gothic A1" pitchFamily="2" charset="-127"/>
              <a:ea typeface="Gothic A1 Light" pitchFamily="2" charset="-127"/>
              <a:cs typeface="Gothic A1 Light" pitchFamily="2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7383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1749F-7446-EB8A-569F-63FFD2307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hink-cell data - do not delete" hidden="1">
            <a:extLst>
              <a:ext uri="{FF2B5EF4-FFF2-40B4-BE49-F238E27FC236}">
                <a16:creationId xmlns:a16="http://schemas.microsoft.com/office/drawing/2014/main" id="{2D3CCE80-7598-3DA7-E401-4E6108CF3AC5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8" imgW="519" imgH="518" progId="TCLayout.ActiveDocument.1">
                  <p:embed/>
                </p:oleObj>
              </mc:Choice>
              <mc:Fallback>
                <p:oleObj name="think-cell Folie" r:id="rId38" imgW="519" imgH="518" progId="TCLayout.ActiveDocument.1">
                  <p:embed/>
                  <p:pic>
                    <p:nvPicPr>
                      <p:cNvPr id="2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D3CCE80-7598-3DA7-E401-4E6108CF3A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0">
            <a:extLst>
              <a:ext uri="{FF2B5EF4-FFF2-40B4-BE49-F238E27FC236}">
                <a16:creationId xmlns:a16="http://schemas.microsoft.com/office/drawing/2014/main" id="{38D066B8-F9DE-C9D6-86B1-BC37DC945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vert270"/>
          <a:lstStyle/>
          <a:p>
            <a:r>
              <a:rPr lang="de-DE"/>
              <a:t>Unsere Kernkompetenzen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245DFA00-DA24-41B5-3A82-FEBC2645AF6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73558" y="548681"/>
            <a:ext cx="7702963" cy="3723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04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3000" b="1" dirty="0">
                <a:latin typeface="Gothic A1" pitchFamily="2" charset="-127"/>
              </a:rPr>
              <a:t>Finance Transformation</a:t>
            </a:r>
            <a:endParaRPr lang="de-DE" sz="3000" dirty="0">
              <a:solidFill>
                <a:srgbClr val="2B2928"/>
              </a:solidFill>
              <a:latin typeface="Gothic A1" pitchFamily="2" charset="-127"/>
              <a:ea typeface="Gothic A1 ExtraBold" pitchFamily="2" charset="-127"/>
              <a:cs typeface="Gothic A1 ExtraBold" pitchFamily="2" charset="-127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0661C4F0-9364-FE23-90C3-DD42630FA844}"/>
              </a:ext>
            </a:extLst>
          </p:cNvPr>
          <p:cNvSpPr txBox="1"/>
          <p:nvPr/>
        </p:nvSpPr>
        <p:spPr>
          <a:xfrm>
            <a:off x="877310" y="1021095"/>
            <a:ext cx="108353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1800"/>
              </a:spcBef>
              <a:spcAft>
                <a:spcPts val="0"/>
              </a:spcAft>
            </a:pPr>
            <a:r>
              <a:rPr lang="de-DE" sz="20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Struktur schaffen, Transparenz erhöhen, Zukunft gestalten </a:t>
            </a:r>
            <a:r>
              <a:rPr lang="de-DE" sz="2000" dirty="0">
                <a:solidFill>
                  <a:srgbClr val="2B2928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– mit integrierter Planung, smartem Reporting und strategischer </a:t>
            </a:r>
            <a:r>
              <a:rPr lang="de-DE" sz="2000" dirty="0">
                <a:solidFill>
                  <a:srgbClr val="2B2928"/>
                </a:solidFill>
                <a:latin typeface="Gothic A1 SemiBold" pitchFamily="2" charset="-127"/>
                <a:ea typeface="Gothic A1 SemiBold" pitchFamily="2" charset="-127"/>
              </a:rPr>
              <a:t>Finanzsteuerung. </a:t>
            </a:r>
            <a:r>
              <a:rPr lang="de-DE" sz="20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</a:rPr>
              <a:t>Wir schaffen Verlässlichkeit!</a:t>
            </a: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C4D98E77-D859-05F3-D352-96508BD2B66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100823" y="2014737"/>
            <a:ext cx="7936969" cy="3390050"/>
            <a:chOff x="4255152" y="2047364"/>
            <a:chExt cx="7782640" cy="3301338"/>
          </a:xfrm>
        </p:grpSpPr>
        <p:grpSp>
          <p:nvGrpSpPr>
            <p:cNvPr id="29" name="Group 133">
              <a:extLst>
                <a:ext uri="{FF2B5EF4-FFF2-40B4-BE49-F238E27FC236}">
                  <a16:creationId xmlns:a16="http://schemas.microsoft.com/office/drawing/2014/main" id="{34AAC03B-D7F3-33B9-ACB8-7B1938284E87}"/>
                </a:ext>
              </a:extLst>
            </p:cNvPr>
            <p:cNvGrpSpPr/>
            <p:nvPr/>
          </p:nvGrpSpPr>
          <p:grpSpPr>
            <a:xfrm>
              <a:off x="4256573" y="2047364"/>
              <a:ext cx="7688257" cy="3301338"/>
              <a:chOff x="229518" y="1468884"/>
              <a:chExt cx="11737305" cy="5040000"/>
            </a:xfrm>
          </p:grpSpPr>
          <p:sp>
            <p:nvSpPr>
              <p:cNvPr id="60" name="Freihandform: Form 59">
                <a:extLst>
                  <a:ext uri="{FF2B5EF4-FFF2-40B4-BE49-F238E27FC236}">
                    <a16:creationId xmlns:a16="http://schemas.microsoft.com/office/drawing/2014/main" id="{92B0A613-7305-EF9B-CF9E-4015BA4D19FE}"/>
                  </a:ext>
                </a:extLst>
              </p:cNvPr>
              <p:cNvSpPr/>
              <p:nvPr userDrawn="1">
                <p:custDataLst>
                  <p:tags r:id="rId35"/>
                </p:custDataLst>
              </p:nvPr>
            </p:nvSpPr>
            <p:spPr bwMode="auto">
              <a:xfrm>
                <a:off x="229518" y="1468884"/>
                <a:ext cx="11737305" cy="5040000"/>
              </a:xfrm>
              <a:custGeom>
                <a:avLst/>
                <a:gdLst>
                  <a:gd name="connsiteX0" fmla="*/ 0 w 9064487"/>
                  <a:gd name="connsiteY0" fmla="*/ 897361 h 5037719"/>
                  <a:gd name="connsiteX1" fmla="*/ 7474226 w 9064487"/>
                  <a:gd name="connsiteY1" fmla="*/ 0 h 5037719"/>
                  <a:gd name="connsiteX2" fmla="*/ 9064487 w 9064487"/>
                  <a:gd name="connsiteY2" fmla="*/ 2527379 h 5037719"/>
                  <a:gd name="connsiteX3" fmla="*/ 7496944 w 9064487"/>
                  <a:gd name="connsiteY3" fmla="*/ 5037719 h 5037719"/>
                  <a:gd name="connsiteX4" fmla="*/ 5679 w 9064487"/>
                  <a:gd name="connsiteY4" fmla="*/ 4151716 h 5037719"/>
                  <a:gd name="connsiteX5" fmla="*/ 0 w 9064487"/>
                  <a:gd name="connsiteY5" fmla="*/ 897361 h 5037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64487" h="5037719">
                    <a:moveTo>
                      <a:pt x="0" y="897361"/>
                    </a:moveTo>
                    <a:lnTo>
                      <a:pt x="7474226" y="0"/>
                    </a:lnTo>
                    <a:lnTo>
                      <a:pt x="9064487" y="2527379"/>
                    </a:lnTo>
                    <a:lnTo>
                      <a:pt x="7496944" y="5037719"/>
                    </a:lnTo>
                    <a:lnTo>
                      <a:pt x="5679" y="4151716"/>
                    </a:lnTo>
                    <a:cubicBezTo>
                      <a:pt x="7572" y="3066931"/>
                      <a:pt x="9466" y="1982146"/>
                      <a:pt x="0" y="897361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72000" tIns="72000" rIns="72000" bIns="720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" b="0" i="0" u="none" strike="noStrike" cap="none" normalizeH="0" baseline="0" err="1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1" name="Freihandform: Form 60">
                <a:extLst>
                  <a:ext uri="{FF2B5EF4-FFF2-40B4-BE49-F238E27FC236}">
                    <a16:creationId xmlns:a16="http://schemas.microsoft.com/office/drawing/2014/main" id="{D491BBCF-852A-47F0-E346-2D09E869C284}"/>
                  </a:ext>
                </a:extLst>
              </p:cNvPr>
              <p:cNvSpPr/>
              <p:nvPr userDrawn="1"/>
            </p:nvSpPr>
            <p:spPr bwMode="auto">
              <a:xfrm>
                <a:off x="229518" y="2010228"/>
                <a:ext cx="6625614" cy="3968006"/>
              </a:xfrm>
              <a:custGeom>
                <a:avLst/>
                <a:gdLst>
                  <a:gd name="connsiteX0" fmla="*/ 3867150 w 5116830"/>
                  <a:gd name="connsiteY0" fmla="*/ 0 h 3966210"/>
                  <a:gd name="connsiteX1" fmla="*/ 5116830 w 5116830"/>
                  <a:gd name="connsiteY1" fmla="*/ 1973580 h 3966210"/>
                  <a:gd name="connsiteX2" fmla="*/ 3870960 w 5116830"/>
                  <a:gd name="connsiteY2" fmla="*/ 3966210 h 3966210"/>
                  <a:gd name="connsiteX3" fmla="*/ 0 w 5116830"/>
                  <a:gd name="connsiteY3" fmla="*/ 3509010 h 3966210"/>
                  <a:gd name="connsiteX4" fmla="*/ 0 w 5116830"/>
                  <a:gd name="connsiteY4" fmla="*/ 457200 h 3966210"/>
                  <a:gd name="connsiteX5" fmla="*/ 3867150 w 5116830"/>
                  <a:gd name="connsiteY5" fmla="*/ 0 h 3966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16830" h="3966210">
                    <a:moveTo>
                      <a:pt x="3867150" y="0"/>
                    </a:moveTo>
                    <a:lnTo>
                      <a:pt x="5116830" y="1973580"/>
                    </a:lnTo>
                    <a:lnTo>
                      <a:pt x="3870960" y="3966210"/>
                    </a:lnTo>
                    <a:lnTo>
                      <a:pt x="0" y="3509010"/>
                    </a:lnTo>
                    <a:lnTo>
                      <a:pt x="0" y="457200"/>
                    </a:lnTo>
                    <a:lnTo>
                      <a:pt x="38671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72000" tIns="72000" rIns="72000" bIns="720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" b="0" i="0" u="none" strike="noStrike" cap="none" normalizeH="0" baseline="0" err="1">
                  <a:ln>
                    <a:noFill/>
                  </a:ln>
                  <a:solidFill>
                    <a:srgbClr val="000000"/>
                  </a:solidFill>
                  <a:effectLst/>
                </a:endParaRPr>
              </a:p>
            </p:txBody>
          </p:sp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DCF627BF-A388-B52B-240D-1FCABFF07997}"/>
                  </a:ext>
                </a:extLst>
              </p:cNvPr>
              <p:cNvSpPr/>
              <p:nvPr userDrawn="1"/>
            </p:nvSpPr>
            <p:spPr bwMode="auto">
              <a:xfrm>
                <a:off x="229518" y="2390231"/>
                <a:ext cx="3165625" cy="3205026"/>
              </a:xfrm>
              <a:custGeom>
                <a:avLst/>
                <a:gdLst>
                  <a:gd name="connsiteX0" fmla="*/ 1428750 w 2444750"/>
                  <a:gd name="connsiteY0" fmla="*/ 0 h 3203575"/>
                  <a:gd name="connsiteX1" fmla="*/ 2444750 w 2444750"/>
                  <a:gd name="connsiteY1" fmla="*/ 1597025 h 3203575"/>
                  <a:gd name="connsiteX2" fmla="*/ 1438275 w 2444750"/>
                  <a:gd name="connsiteY2" fmla="*/ 3203575 h 3203575"/>
                  <a:gd name="connsiteX3" fmla="*/ 0 w 2444750"/>
                  <a:gd name="connsiteY3" fmla="*/ 3025775 h 3203575"/>
                  <a:gd name="connsiteX4" fmla="*/ 0 w 2444750"/>
                  <a:gd name="connsiteY4" fmla="*/ 180975 h 3203575"/>
                  <a:gd name="connsiteX5" fmla="*/ 1428750 w 2444750"/>
                  <a:gd name="connsiteY5" fmla="*/ 0 h 3203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44750" h="3203575">
                    <a:moveTo>
                      <a:pt x="1428750" y="0"/>
                    </a:moveTo>
                    <a:lnTo>
                      <a:pt x="2444750" y="1597025"/>
                    </a:lnTo>
                    <a:lnTo>
                      <a:pt x="1438275" y="3203575"/>
                    </a:lnTo>
                    <a:lnTo>
                      <a:pt x="0" y="3025775"/>
                    </a:lnTo>
                    <a:lnTo>
                      <a:pt x="0" y="180975"/>
                    </a:lnTo>
                    <a:lnTo>
                      <a:pt x="1428750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72000" tIns="72000" rIns="72000" bIns="720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700" b="0" i="0" u="none" strike="noStrike" cap="none" normalizeH="0" baseline="0" err="1">
                  <a:ln>
                    <a:noFill/>
                  </a:ln>
                  <a:solidFill>
                    <a:srgbClr val="000000"/>
                  </a:solidFill>
                  <a:effectLst/>
                </a:endParaRPr>
              </a:p>
            </p:txBody>
          </p:sp>
          <p:grpSp>
            <p:nvGrpSpPr>
              <p:cNvPr id="63" name="Gruppieren 62">
                <a:extLst>
                  <a:ext uri="{FF2B5EF4-FFF2-40B4-BE49-F238E27FC236}">
                    <a16:creationId xmlns:a16="http://schemas.microsoft.com/office/drawing/2014/main" id="{7E72D8D2-4096-687F-6B03-04B3FC7AF424}"/>
                  </a:ext>
                </a:extLst>
              </p:cNvPr>
              <p:cNvGrpSpPr/>
              <p:nvPr userDrawn="1"/>
            </p:nvGrpSpPr>
            <p:grpSpPr>
              <a:xfrm>
                <a:off x="782108" y="2390613"/>
                <a:ext cx="2615370" cy="3209370"/>
                <a:chOff x="624759" y="2352697"/>
                <a:chExt cx="3585056" cy="3582308"/>
              </a:xfrm>
            </p:grpSpPr>
            <p:sp>
              <p:nvSpPr>
                <p:cNvPr id="92" name="Raute 91">
                  <a:extLst>
                    <a:ext uri="{FF2B5EF4-FFF2-40B4-BE49-F238E27FC236}">
                      <a16:creationId xmlns:a16="http://schemas.microsoft.com/office/drawing/2014/main" id="{FE8C56C2-3DFF-B5EB-A28B-D6108DCCFCA7}"/>
                    </a:ext>
                  </a:extLst>
                </p:cNvPr>
                <p:cNvSpPr/>
                <p:nvPr/>
              </p:nvSpPr>
              <p:spPr bwMode="auto">
                <a:xfrm>
                  <a:off x="1513966" y="4135005"/>
                  <a:ext cx="1800000" cy="1800000"/>
                </a:xfrm>
                <a:prstGeom prst="diamond">
                  <a:avLst/>
                </a:prstGeom>
                <a:solidFill>
                  <a:srgbClr val="CED2E7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1240B29-F687-4F45-9708-019B960494DF}">
                    <a14:hiddenLine xmlns:a14="http://schemas.microsoft.com/office/drawing/2010/main"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72000" tIns="72000" rIns="72000" bIns="7200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700" b="0" i="0" u="none" strike="noStrike" cap="none" normalizeH="0" baseline="0" err="1">
                    <a:ln>
                      <a:noFill/>
                    </a:ln>
                    <a:solidFill>
                      <a:srgbClr val="2B2928"/>
                    </a:solidFill>
                    <a:effectLst/>
                  </a:endParaRPr>
                </a:p>
              </p:txBody>
            </p:sp>
            <p:sp>
              <p:nvSpPr>
                <p:cNvPr id="93" name="Raute 92">
                  <a:extLst>
                    <a:ext uri="{FF2B5EF4-FFF2-40B4-BE49-F238E27FC236}">
                      <a16:creationId xmlns:a16="http://schemas.microsoft.com/office/drawing/2014/main" id="{6DFBE677-820E-7045-E270-043471FA0A4D}"/>
                    </a:ext>
                  </a:extLst>
                </p:cNvPr>
                <p:cNvSpPr/>
                <p:nvPr/>
              </p:nvSpPr>
              <p:spPr bwMode="auto">
                <a:xfrm>
                  <a:off x="624759" y="3243330"/>
                  <a:ext cx="1800000" cy="1800000"/>
                </a:xfrm>
                <a:prstGeom prst="diamond">
                  <a:avLst/>
                </a:prstGeom>
                <a:solidFill>
                  <a:srgbClr val="F7D4B3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1240B29-F687-4F45-9708-019B960494DF}">
                    <a14:hiddenLine xmlns:a14="http://schemas.microsoft.com/office/drawing/2010/main"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72000" tIns="72000" rIns="72000" bIns="7200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700" b="0" i="0" u="none" strike="noStrike" cap="none" normalizeH="0" baseline="0" err="1">
                    <a:ln>
                      <a:noFill/>
                    </a:ln>
                    <a:solidFill>
                      <a:srgbClr val="2B2928"/>
                    </a:solidFill>
                    <a:effectLst/>
                  </a:endParaRPr>
                </a:p>
              </p:txBody>
            </p:sp>
            <p:sp>
              <p:nvSpPr>
                <p:cNvPr id="94" name="Raute 93">
                  <a:extLst>
                    <a:ext uri="{FF2B5EF4-FFF2-40B4-BE49-F238E27FC236}">
                      <a16:creationId xmlns:a16="http://schemas.microsoft.com/office/drawing/2014/main" id="{6EB2987D-1607-84E6-A1D3-B2E2A1B8B223}"/>
                    </a:ext>
                  </a:extLst>
                </p:cNvPr>
                <p:cNvSpPr/>
                <p:nvPr/>
              </p:nvSpPr>
              <p:spPr bwMode="auto">
                <a:xfrm>
                  <a:off x="1518426" y="2352697"/>
                  <a:ext cx="1800000" cy="1800000"/>
                </a:xfrm>
                <a:prstGeom prst="diamond">
                  <a:avLst/>
                </a:prstGeom>
                <a:solidFill>
                  <a:schemeClr val="accent1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1240B29-F687-4F45-9708-019B960494DF}">
                    <a14:hiddenLine xmlns:a14="http://schemas.microsoft.com/office/drawing/2010/main"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72000" tIns="72000" rIns="72000" bIns="7200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700" b="0" i="0" u="none" strike="noStrike" cap="none" normalizeH="0" baseline="0" err="1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  <p:sp>
              <p:nvSpPr>
                <p:cNvPr id="95" name="Raute 94">
                  <a:extLst>
                    <a:ext uri="{FF2B5EF4-FFF2-40B4-BE49-F238E27FC236}">
                      <a16:creationId xmlns:a16="http://schemas.microsoft.com/office/drawing/2014/main" id="{A4BD403A-72FD-ED6D-1EE4-68910935FC30}"/>
                    </a:ext>
                  </a:extLst>
                </p:cNvPr>
                <p:cNvSpPr/>
                <p:nvPr/>
              </p:nvSpPr>
              <p:spPr bwMode="auto">
                <a:xfrm>
                  <a:off x="2409815" y="3245553"/>
                  <a:ext cx="1800000" cy="1800000"/>
                </a:xfrm>
                <a:prstGeom prst="diamond">
                  <a:avLst/>
                </a:prstGeom>
                <a:solidFill>
                  <a:srgbClr val="FFE8B2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1240B29-F687-4F45-9708-019B960494DF}">
                    <a14:hiddenLine xmlns:a14="http://schemas.microsoft.com/office/drawing/2010/main"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72000" tIns="72000" rIns="72000" bIns="7200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700" b="0" i="0" u="none" strike="noStrike" cap="none" normalizeH="0" baseline="0" err="1">
                    <a:ln>
                      <a:noFill/>
                    </a:ln>
                    <a:solidFill>
                      <a:srgbClr val="2B2928"/>
                    </a:solidFill>
                    <a:effectLst/>
                  </a:endParaRPr>
                </a:p>
              </p:txBody>
            </p:sp>
          </p:grpSp>
          <p:grpSp>
            <p:nvGrpSpPr>
              <p:cNvPr id="64" name="Gruppieren 63">
                <a:extLst>
                  <a:ext uri="{FF2B5EF4-FFF2-40B4-BE49-F238E27FC236}">
                    <a16:creationId xmlns:a16="http://schemas.microsoft.com/office/drawing/2014/main" id="{A1B49791-2C60-EF6A-027A-498AA171F28C}"/>
                  </a:ext>
                </a:extLst>
              </p:cNvPr>
              <p:cNvGrpSpPr/>
              <p:nvPr userDrawn="1"/>
            </p:nvGrpSpPr>
            <p:grpSpPr>
              <a:xfrm>
                <a:off x="3625028" y="2011758"/>
                <a:ext cx="3229565" cy="3963056"/>
                <a:chOff x="624759" y="2359462"/>
                <a:chExt cx="3585056" cy="3582308"/>
              </a:xfrm>
            </p:grpSpPr>
            <p:sp>
              <p:nvSpPr>
                <p:cNvPr id="88" name="Raute 87">
                  <a:extLst>
                    <a:ext uri="{FF2B5EF4-FFF2-40B4-BE49-F238E27FC236}">
                      <a16:creationId xmlns:a16="http://schemas.microsoft.com/office/drawing/2014/main" id="{B4633F3B-0390-ECAB-9F24-298F0940F2A7}"/>
                    </a:ext>
                  </a:extLst>
                </p:cNvPr>
                <p:cNvSpPr/>
                <p:nvPr/>
              </p:nvSpPr>
              <p:spPr bwMode="auto">
                <a:xfrm>
                  <a:off x="1513966" y="4141770"/>
                  <a:ext cx="1800000" cy="1800000"/>
                </a:xfrm>
                <a:prstGeom prst="diamond">
                  <a:avLst/>
                </a:prstGeom>
                <a:solidFill>
                  <a:srgbClr val="CED2E7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1240B29-F687-4F45-9708-019B960494DF}">
                    <a14:hiddenLine xmlns:a14="http://schemas.microsoft.com/office/drawing/2010/main"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72000" tIns="72000" rIns="72000" bIns="7200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700" b="0" i="0" u="none" strike="noStrike" cap="none" normalizeH="0" baseline="0" err="1">
                    <a:ln>
                      <a:noFill/>
                    </a:ln>
                    <a:solidFill>
                      <a:srgbClr val="2B2928"/>
                    </a:solidFill>
                    <a:effectLst/>
                  </a:endParaRPr>
                </a:p>
              </p:txBody>
            </p:sp>
            <p:sp>
              <p:nvSpPr>
                <p:cNvPr id="89" name="Raute 88">
                  <a:extLst>
                    <a:ext uri="{FF2B5EF4-FFF2-40B4-BE49-F238E27FC236}">
                      <a16:creationId xmlns:a16="http://schemas.microsoft.com/office/drawing/2014/main" id="{400AA159-4B6E-D667-050D-4165EA6146F3}"/>
                    </a:ext>
                  </a:extLst>
                </p:cNvPr>
                <p:cNvSpPr/>
                <p:nvPr/>
              </p:nvSpPr>
              <p:spPr bwMode="auto">
                <a:xfrm>
                  <a:off x="624759" y="3250096"/>
                  <a:ext cx="1800000" cy="1800000"/>
                </a:xfrm>
                <a:prstGeom prst="diamond">
                  <a:avLst/>
                </a:prstGeom>
                <a:solidFill>
                  <a:srgbClr val="F7D4B3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1240B29-F687-4F45-9708-019B960494DF}">
                    <a14:hiddenLine xmlns:a14="http://schemas.microsoft.com/office/drawing/2010/main"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72000" tIns="72000" rIns="72000" bIns="7200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700" b="0" i="0" u="none" strike="noStrike" cap="none" normalizeH="0" baseline="0" err="1">
                    <a:ln>
                      <a:noFill/>
                    </a:ln>
                    <a:solidFill>
                      <a:srgbClr val="2B2928"/>
                    </a:solidFill>
                    <a:effectLst/>
                  </a:endParaRPr>
                </a:p>
              </p:txBody>
            </p:sp>
            <p:sp>
              <p:nvSpPr>
                <p:cNvPr id="90" name="Raute 89">
                  <a:extLst>
                    <a:ext uri="{FF2B5EF4-FFF2-40B4-BE49-F238E27FC236}">
                      <a16:creationId xmlns:a16="http://schemas.microsoft.com/office/drawing/2014/main" id="{CC380CA2-9BFD-7B3C-C69E-C1C9CB475690}"/>
                    </a:ext>
                  </a:extLst>
                </p:cNvPr>
                <p:cNvSpPr/>
                <p:nvPr/>
              </p:nvSpPr>
              <p:spPr bwMode="auto">
                <a:xfrm>
                  <a:off x="1518427" y="2359462"/>
                  <a:ext cx="1800000" cy="1800000"/>
                </a:xfrm>
                <a:prstGeom prst="diamond">
                  <a:avLst/>
                </a:prstGeom>
                <a:solidFill>
                  <a:schemeClr val="accent1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1240B29-F687-4F45-9708-019B960494DF}">
                    <a14:hiddenLine xmlns:a14="http://schemas.microsoft.com/office/drawing/2010/main"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72000" tIns="72000" rIns="72000" bIns="7200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700" b="0" i="0" u="none" strike="noStrike" cap="none" normalizeH="0" baseline="0" err="1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  <p:sp>
              <p:nvSpPr>
                <p:cNvPr id="91" name="Raute 90">
                  <a:extLst>
                    <a:ext uri="{FF2B5EF4-FFF2-40B4-BE49-F238E27FC236}">
                      <a16:creationId xmlns:a16="http://schemas.microsoft.com/office/drawing/2014/main" id="{0E7545FD-6173-2F9D-1CD0-C101146E99B5}"/>
                    </a:ext>
                  </a:extLst>
                </p:cNvPr>
                <p:cNvSpPr/>
                <p:nvPr/>
              </p:nvSpPr>
              <p:spPr bwMode="auto">
                <a:xfrm>
                  <a:off x="2409815" y="3252318"/>
                  <a:ext cx="1800000" cy="1800000"/>
                </a:xfrm>
                <a:prstGeom prst="diamond">
                  <a:avLst/>
                </a:prstGeom>
                <a:solidFill>
                  <a:srgbClr val="FFE8B2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1240B29-F687-4F45-9708-019B960494DF}">
                    <a14:hiddenLine xmlns:a14="http://schemas.microsoft.com/office/drawing/2010/main"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72000" tIns="72000" rIns="72000" bIns="7200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700" b="0" i="0" u="none" strike="noStrike" cap="none" normalizeH="0" baseline="0" err="1">
                    <a:ln>
                      <a:noFill/>
                    </a:ln>
                    <a:solidFill>
                      <a:srgbClr val="2B2928"/>
                    </a:solidFill>
                    <a:effectLst/>
                  </a:endParaRPr>
                </a:p>
              </p:txBody>
            </p:sp>
          </p:grpSp>
          <p:grpSp>
            <p:nvGrpSpPr>
              <p:cNvPr id="65" name="Gruppieren 64">
                <a:extLst>
                  <a:ext uri="{FF2B5EF4-FFF2-40B4-BE49-F238E27FC236}">
                    <a16:creationId xmlns:a16="http://schemas.microsoft.com/office/drawing/2014/main" id="{62F534CB-BF6F-3A3F-F912-397E6076F927}"/>
                  </a:ext>
                </a:extLst>
              </p:cNvPr>
              <p:cNvGrpSpPr/>
              <p:nvPr userDrawn="1"/>
            </p:nvGrpSpPr>
            <p:grpSpPr>
              <a:xfrm>
                <a:off x="7077740" y="1580773"/>
                <a:ext cx="3962295" cy="4836563"/>
                <a:chOff x="624759" y="2397813"/>
                <a:chExt cx="3585056" cy="3563418"/>
              </a:xfrm>
            </p:grpSpPr>
            <p:sp>
              <p:nvSpPr>
                <p:cNvPr id="84" name="Raute 83">
                  <a:extLst>
                    <a:ext uri="{FF2B5EF4-FFF2-40B4-BE49-F238E27FC236}">
                      <a16:creationId xmlns:a16="http://schemas.microsoft.com/office/drawing/2014/main" id="{9C277600-C419-BC10-67A2-C5C6EC91AD75}"/>
                    </a:ext>
                  </a:extLst>
                </p:cNvPr>
                <p:cNvSpPr/>
                <p:nvPr/>
              </p:nvSpPr>
              <p:spPr bwMode="auto">
                <a:xfrm>
                  <a:off x="1513966" y="4180122"/>
                  <a:ext cx="1800000" cy="1781109"/>
                </a:xfrm>
                <a:prstGeom prst="diamond">
                  <a:avLst/>
                </a:prstGeom>
                <a:solidFill>
                  <a:srgbClr val="CED2E7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1240B29-F687-4F45-9708-019B960494DF}">
                    <a14:hiddenLine xmlns:a14="http://schemas.microsoft.com/office/drawing/2010/main"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72000" tIns="72000" rIns="72000" bIns="7200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700" b="0" i="0" u="none" strike="noStrike" cap="none" normalizeH="0" baseline="0" err="1">
                    <a:ln>
                      <a:noFill/>
                    </a:ln>
                    <a:solidFill>
                      <a:srgbClr val="2B2928"/>
                    </a:solidFill>
                    <a:effectLst/>
                  </a:endParaRPr>
                </a:p>
              </p:txBody>
            </p:sp>
            <p:sp>
              <p:nvSpPr>
                <p:cNvPr id="85" name="Raute 84">
                  <a:extLst>
                    <a:ext uri="{FF2B5EF4-FFF2-40B4-BE49-F238E27FC236}">
                      <a16:creationId xmlns:a16="http://schemas.microsoft.com/office/drawing/2014/main" id="{A6775D9C-D8DC-221C-B906-63CC5A963017}"/>
                    </a:ext>
                  </a:extLst>
                </p:cNvPr>
                <p:cNvSpPr/>
                <p:nvPr/>
              </p:nvSpPr>
              <p:spPr bwMode="auto">
                <a:xfrm>
                  <a:off x="624759" y="3288446"/>
                  <a:ext cx="1800000" cy="1800000"/>
                </a:xfrm>
                <a:prstGeom prst="diamond">
                  <a:avLst/>
                </a:prstGeom>
                <a:solidFill>
                  <a:srgbClr val="F7D4B3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1240B29-F687-4F45-9708-019B960494DF}">
                    <a14:hiddenLine xmlns:a14="http://schemas.microsoft.com/office/drawing/2010/main"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72000" tIns="72000" rIns="72000" bIns="7200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700" b="0" i="0" u="none" strike="noStrike" cap="none" normalizeH="0" baseline="0" err="1">
                    <a:ln>
                      <a:noFill/>
                    </a:ln>
                    <a:solidFill>
                      <a:srgbClr val="2B2928"/>
                    </a:solidFill>
                    <a:effectLst/>
                  </a:endParaRPr>
                </a:p>
              </p:txBody>
            </p:sp>
            <p:sp>
              <p:nvSpPr>
                <p:cNvPr id="86" name="Raute 85">
                  <a:extLst>
                    <a:ext uri="{FF2B5EF4-FFF2-40B4-BE49-F238E27FC236}">
                      <a16:creationId xmlns:a16="http://schemas.microsoft.com/office/drawing/2014/main" id="{6074A8EF-B06A-BEB7-669E-3C6C2EB490FE}"/>
                    </a:ext>
                  </a:extLst>
                </p:cNvPr>
                <p:cNvSpPr/>
                <p:nvPr/>
              </p:nvSpPr>
              <p:spPr bwMode="auto">
                <a:xfrm>
                  <a:off x="1518426" y="2397813"/>
                  <a:ext cx="1800000" cy="1800000"/>
                </a:xfrm>
                <a:prstGeom prst="diamond">
                  <a:avLst/>
                </a:prstGeom>
                <a:solidFill>
                  <a:schemeClr val="accent1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1240B29-F687-4F45-9708-019B960494DF}">
                    <a14:hiddenLine xmlns:a14="http://schemas.microsoft.com/office/drawing/2010/main"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72000" tIns="72000" rIns="72000" bIns="7200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700" b="0" i="0" u="none" strike="noStrike" cap="none" normalizeH="0" baseline="0" err="1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  <p:sp>
              <p:nvSpPr>
                <p:cNvPr id="87" name="Raute 86">
                  <a:extLst>
                    <a:ext uri="{FF2B5EF4-FFF2-40B4-BE49-F238E27FC236}">
                      <a16:creationId xmlns:a16="http://schemas.microsoft.com/office/drawing/2014/main" id="{CFBAA276-1C75-4640-6C99-476C6CA14EF2}"/>
                    </a:ext>
                  </a:extLst>
                </p:cNvPr>
                <p:cNvSpPr/>
                <p:nvPr/>
              </p:nvSpPr>
              <p:spPr bwMode="auto">
                <a:xfrm>
                  <a:off x="2409815" y="3290669"/>
                  <a:ext cx="1800000" cy="1800000"/>
                </a:xfrm>
                <a:prstGeom prst="diamond">
                  <a:avLst/>
                </a:prstGeom>
                <a:solidFill>
                  <a:srgbClr val="FFE8B2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1240B29-F687-4F45-9708-019B960494DF}">
                    <a14:hiddenLine xmlns:a14="http://schemas.microsoft.com/office/drawing/2010/main"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72000" tIns="72000" rIns="72000" bIns="7200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700" b="0" i="0" u="none" strike="noStrike" cap="none" normalizeH="0" baseline="0" err="1">
                    <a:ln>
                      <a:noFill/>
                    </a:ln>
                    <a:solidFill>
                      <a:srgbClr val="2B2928"/>
                    </a:solidFill>
                    <a:effectLst/>
                  </a:endParaRPr>
                </a:p>
              </p:txBody>
            </p:sp>
          </p:grpSp>
          <p:cxnSp>
            <p:nvCxnSpPr>
              <p:cNvPr id="66" name="Gerader Verbinder 65">
                <a:extLst>
                  <a:ext uri="{FF2B5EF4-FFF2-40B4-BE49-F238E27FC236}">
                    <a16:creationId xmlns:a16="http://schemas.microsoft.com/office/drawing/2014/main" id="{55BC0665-3832-D644-ECC8-8EE208FDC6CD}"/>
                  </a:ext>
                </a:extLst>
              </p:cNvPr>
              <p:cNvCxnSpPr>
                <a:cxnSpLocks/>
                <a:endCxn id="61" idx="1"/>
              </p:cNvCxnSpPr>
              <p:nvPr userDrawn="1"/>
            </p:nvCxnSpPr>
            <p:spPr bwMode="auto">
              <a:xfrm>
                <a:off x="5228150" y="2007148"/>
                <a:ext cx="1626982" cy="1977554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" name="Gerader Verbinder 66">
                <a:extLst>
                  <a:ext uri="{FF2B5EF4-FFF2-40B4-BE49-F238E27FC236}">
                    <a16:creationId xmlns:a16="http://schemas.microsoft.com/office/drawing/2014/main" id="{6AAB29C6-8F51-CD43-3679-C2B528C0DDB1}"/>
                  </a:ext>
                </a:extLst>
              </p:cNvPr>
              <p:cNvCxnSpPr>
                <a:cxnSpLocks/>
                <a:stCxn id="61" idx="2"/>
                <a:endCxn id="61" idx="1"/>
              </p:cNvCxnSpPr>
              <p:nvPr userDrawn="1"/>
            </p:nvCxnSpPr>
            <p:spPr bwMode="auto">
              <a:xfrm flipV="1">
                <a:off x="5241896" y="3984702"/>
                <a:ext cx="1613236" cy="1993532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" name="Gerader Verbinder 67">
                <a:extLst>
                  <a:ext uri="{FF2B5EF4-FFF2-40B4-BE49-F238E27FC236}">
                    <a16:creationId xmlns:a16="http://schemas.microsoft.com/office/drawing/2014/main" id="{4003DD41-2D49-0941-D12B-88D5A54EA037}"/>
                  </a:ext>
                </a:extLst>
              </p:cNvPr>
              <p:cNvCxnSpPr>
                <a:cxnSpLocks/>
                <a:endCxn id="62" idx="1"/>
              </p:cNvCxnSpPr>
              <p:nvPr userDrawn="1"/>
            </p:nvCxnSpPr>
            <p:spPr bwMode="auto">
              <a:xfrm>
                <a:off x="2071857" y="2385506"/>
                <a:ext cx="1323286" cy="1602473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" name="Gerader Verbinder 68">
                <a:extLst>
                  <a:ext uri="{FF2B5EF4-FFF2-40B4-BE49-F238E27FC236}">
                    <a16:creationId xmlns:a16="http://schemas.microsoft.com/office/drawing/2014/main" id="{4CA85448-B7BE-1913-3372-C08A2CD88FA8}"/>
                  </a:ext>
                </a:extLst>
              </p:cNvPr>
              <p:cNvCxnSpPr>
                <a:cxnSpLocks/>
                <a:stCxn id="95" idx="3"/>
                <a:endCxn id="92" idx="2"/>
              </p:cNvCxnSpPr>
              <p:nvPr userDrawn="1"/>
            </p:nvCxnSpPr>
            <p:spPr bwMode="auto">
              <a:xfrm flipH="1">
                <a:off x="2087370" y="3996822"/>
                <a:ext cx="1310108" cy="160316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0" name="Gerader Verbinder 69">
                <a:extLst>
                  <a:ext uri="{FF2B5EF4-FFF2-40B4-BE49-F238E27FC236}">
                    <a16:creationId xmlns:a16="http://schemas.microsoft.com/office/drawing/2014/main" id="{94A87E59-23F6-7623-3A50-8FC828DEB794}"/>
                  </a:ext>
                </a:extLst>
              </p:cNvPr>
              <p:cNvCxnSpPr>
                <a:cxnSpLocks/>
                <a:endCxn id="87" idx="3"/>
              </p:cNvCxnSpPr>
              <p:nvPr userDrawn="1"/>
            </p:nvCxnSpPr>
            <p:spPr bwMode="auto">
              <a:xfrm>
                <a:off x="9062217" y="1553636"/>
                <a:ext cx="1977818" cy="2460547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" name="Gerader Verbinder 70">
                <a:extLst>
                  <a:ext uri="{FF2B5EF4-FFF2-40B4-BE49-F238E27FC236}">
                    <a16:creationId xmlns:a16="http://schemas.microsoft.com/office/drawing/2014/main" id="{84A6CD20-68F7-ED51-CD2B-C5132370F984}"/>
                  </a:ext>
                </a:extLst>
              </p:cNvPr>
              <p:cNvCxnSpPr>
                <a:cxnSpLocks/>
                <a:stCxn id="87" idx="3"/>
                <a:endCxn id="84" idx="2"/>
              </p:cNvCxnSpPr>
              <p:nvPr userDrawn="1"/>
            </p:nvCxnSpPr>
            <p:spPr bwMode="auto">
              <a:xfrm flipH="1">
                <a:off x="9055217" y="4014183"/>
                <a:ext cx="1984818" cy="240315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Gerader Verbinder 71">
                <a:extLst>
                  <a:ext uri="{FF2B5EF4-FFF2-40B4-BE49-F238E27FC236}">
                    <a16:creationId xmlns:a16="http://schemas.microsoft.com/office/drawing/2014/main" id="{1FB47C1E-02BF-A24D-9C4D-BA939E6AFEF9}"/>
                  </a:ext>
                </a:extLst>
              </p:cNvPr>
              <p:cNvCxnSpPr>
                <a:cxnSpLocks/>
                <a:stCxn id="85" idx="1"/>
              </p:cNvCxnSpPr>
              <p:nvPr userDrawn="1"/>
            </p:nvCxnSpPr>
            <p:spPr bwMode="auto">
              <a:xfrm flipV="1">
                <a:off x="7077740" y="1550619"/>
                <a:ext cx="1972889" cy="2460547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" name="Gerader Verbinder 72">
                <a:extLst>
                  <a:ext uri="{FF2B5EF4-FFF2-40B4-BE49-F238E27FC236}">
                    <a16:creationId xmlns:a16="http://schemas.microsoft.com/office/drawing/2014/main" id="{EB8BF9B3-E64A-FCC8-6C52-A3EC76BB7DDD}"/>
                  </a:ext>
                </a:extLst>
              </p:cNvPr>
              <p:cNvCxnSpPr>
                <a:cxnSpLocks/>
                <a:stCxn id="85" idx="1"/>
                <a:endCxn id="84" idx="2"/>
              </p:cNvCxnSpPr>
              <p:nvPr userDrawn="1"/>
            </p:nvCxnSpPr>
            <p:spPr bwMode="auto">
              <a:xfrm>
                <a:off x="7077740" y="4011166"/>
                <a:ext cx="1977477" cy="2406167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4" name="Gerader Verbinder 73">
                <a:extLst>
                  <a:ext uri="{FF2B5EF4-FFF2-40B4-BE49-F238E27FC236}">
                    <a16:creationId xmlns:a16="http://schemas.microsoft.com/office/drawing/2014/main" id="{D87FD5F5-E260-B6E6-CB74-AC26DCCECAAD}"/>
                  </a:ext>
                </a:extLst>
              </p:cNvPr>
              <p:cNvCxnSpPr>
                <a:cxnSpLocks/>
                <a:stCxn id="62" idx="0"/>
                <a:endCxn id="93" idx="1"/>
              </p:cNvCxnSpPr>
              <p:nvPr userDrawn="1"/>
            </p:nvCxnSpPr>
            <p:spPr bwMode="auto">
              <a:xfrm flipH="1">
                <a:off x="782108" y="2390231"/>
                <a:ext cx="1297451" cy="1604599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5" name="Gerader Verbinder 74">
                <a:extLst>
                  <a:ext uri="{FF2B5EF4-FFF2-40B4-BE49-F238E27FC236}">
                    <a16:creationId xmlns:a16="http://schemas.microsoft.com/office/drawing/2014/main" id="{65196A1B-BBD1-8EC7-6E10-9D1559B44114}"/>
                  </a:ext>
                </a:extLst>
              </p:cNvPr>
              <p:cNvCxnSpPr>
                <a:cxnSpLocks/>
                <a:stCxn id="62" idx="2"/>
              </p:cNvCxnSpPr>
              <p:nvPr userDrawn="1"/>
            </p:nvCxnSpPr>
            <p:spPr bwMode="auto">
              <a:xfrm flipH="1" flipV="1">
                <a:off x="781568" y="3970746"/>
                <a:ext cx="1310324" cy="1624511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6" name="Gerader Verbinder 75">
                <a:extLst>
                  <a:ext uri="{FF2B5EF4-FFF2-40B4-BE49-F238E27FC236}">
                    <a16:creationId xmlns:a16="http://schemas.microsoft.com/office/drawing/2014/main" id="{D0286CDB-F596-3298-9DCD-E050BF14C9DF}"/>
                  </a:ext>
                </a:extLst>
              </p:cNvPr>
              <p:cNvCxnSpPr>
                <a:cxnSpLocks/>
                <a:stCxn id="90" idx="0"/>
                <a:endCxn id="89" idx="1"/>
              </p:cNvCxnSpPr>
              <p:nvPr userDrawn="1"/>
            </p:nvCxnSpPr>
            <p:spPr bwMode="auto">
              <a:xfrm flipH="1">
                <a:off x="3625028" y="2011758"/>
                <a:ext cx="1615809" cy="1980953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7" name="Gerader Verbinder 76">
                <a:extLst>
                  <a:ext uri="{FF2B5EF4-FFF2-40B4-BE49-F238E27FC236}">
                    <a16:creationId xmlns:a16="http://schemas.microsoft.com/office/drawing/2014/main" id="{A94581D6-9E23-12B4-0E14-FEFB98FB45C5}"/>
                  </a:ext>
                </a:extLst>
              </p:cNvPr>
              <p:cNvCxnSpPr>
                <a:cxnSpLocks/>
                <a:stCxn id="61" idx="2"/>
                <a:endCxn id="89" idx="1"/>
              </p:cNvCxnSpPr>
              <p:nvPr userDrawn="1"/>
            </p:nvCxnSpPr>
            <p:spPr bwMode="auto">
              <a:xfrm flipH="1" flipV="1">
                <a:off x="3625028" y="3992711"/>
                <a:ext cx="1616868" cy="1985523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8" name="Gerader Verbinder 77">
                <a:extLst>
                  <a:ext uri="{FF2B5EF4-FFF2-40B4-BE49-F238E27FC236}">
                    <a16:creationId xmlns:a16="http://schemas.microsoft.com/office/drawing/2014/main" id="{6FC62D32-A540-BFBD-B3E1-7F0F13048262}"/>
                  </a:ext>
                </a:extLst>
              </p:cNvPr>
              <p:cNvCxnSpPr>
                <a:cxnSpLocks/>
                <a:stCxn id="94" idx="3"/>
                <a:endCxn id="93" idx="2"/>
              </p:cNvCxnSpPr>
              <p:nvPr userDrawn="1"/>
            </p:nvCxnSpPr>
            <p:spPr bwMode="auto">
              <a:xfrm flipH="1">
                <a:off x="1438676" y="3196917"/>
                <a:ext cx="1308516" cy="1604218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9" name="Gerader Verbinder 78">
                <a:extLst>
                  <a:ext uri="{FF2B5EF4-FFF2-40B4-BE49-F238E27FC236}">
                    <a16:creationId xmlns:a16="http://schemas.microsoft.com/office/drawing/2014/main" id="{3D1E11EF-0AFF-DA30-4D31-A6A65FCAF473}"/>
                  </a:ext>
                </a:extLst>
              </p:cNvPr>
              <p:cNvCxnSpPr>
                <a:cxnSpLocks/>
                <a:stCxn id="90" idx="1"/>
                <a:endCxn id="91" idx="2"/>
              </p:cNvCxnSpPr>
              <p:nvPr userDrawn="1"/>
            </p:nvCxnSpPr>
            <p:spPr bwMode="auto">
              <a:xfrm>
                <a:off x="4430080" y="3007415"/>
                <a:ext cx="1613756" cy="198341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0" name="Gerader Verbinder 79">
                <a:extLst>
                  <a:ext uri="{FF2B5EF4-FFF2-40B4-BE49-F238E27FC236}">
                    <a16:creationId xmlns:a16="http://schemas.microsoft.com/office/drawing/2014/main" id="{B1EDF1FE-1830-315A-3303-270CB3D6FCDA}"/>
                  </a:ext>
                </a:extLst>
              </p:cNvPr>
              <p:cNvCxnSpPr>
                <a:cxnSpLocks/>
                <a:stCxn id="93" idx="0"/>
                <a:endCxn id="92" idx="3"/>
              </p:cNvCxnSpPr>
              <p:nvPr userDrawn="1"/>
            </p:nvCxnSpPr>
            <p:spPr bwMode="auto">
              <a:xfrm>
                <a:off x="1438676" y="3188525"/>
                <a:ext cx="1305262" cy="1605152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1" name="Gerader Verbinder 80">
                <a:extLst>
                  <a:ext uri="{FF2B5EF4-FFF2-40B4-BE49-F238E27FC236}">
                    <a16:creationId xmlns:a16="http://schemas.microsoft.com/office/drawing/2014/main" id="{EC94A4C6-103C-9281-000D-AB2668124E99}"/>
                  </a:ext>
                </a:extLst>
              </p:cNvPr>
              <p:cNvCxnSpPr>
                <a:cxnSpLocks/>
                <a:stCxn id="91" idx="0"/>
                <a:endCxn id="88" idx="1"/>
              </p:cNvCxnSpPr>
              <p:nvPr userDrawn="1"/>
            </p:nvCxnSpPr>
            <p:spPr bwMode="auto">
              <a:xfrm flipH="1">
                <a:off x="4426062" y="2999512"/>
                <a:ext cx="1617774" cy="197964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2" name="Gerader Verbinder 81">
                <a:extLst>
                  <a:ext uri="{FF2B5EF4-FFF2-40B4-BE49-F238E27FC236}">
                    <a16:creationId xmlns:a16="http://schemas.microsoft.com/office/drawing/2014/main" id="{11257EB9-E37A-68DC-894D-3544F9988632}"/>
                  </a:ext>
                </a:extLst>
              </p:cNvPr>
              <p:cNvCxnSpPr>
                <a:cxnSpLocks/>
                <a:stCxn id="86" idx="1"/>
                <a:endCxn id="84" idx="3"/>
              </p:cNvCxnSpPr>
              <p:nvPr userDrawn="1"/>
            </p:nvCxnSpPr>
            <p:spPr bwMode="auto">
              <a:xfrm>
                <a:off x="8065443" y="2802326"/>
                <a:ext cx="1984477" cy="2406274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3" name="Gerader Verbinder 82">
                <a:extLst>
                  <a:ext uri="{FF2B5EF4-FFF2-40B4-BE49-F238E27FC236}">
                    <a16:creationId xmlns:a16="http://schemas.microsoft.com/office/drawing/2014/main" id="{B2ACC83D-7830-88F0-603A-DFDBC1E5EE22}"/>
                  </a:ext>
                </a:extLst>
              </p:cNvPr>
              <p:cNvCxnSpPr>
                <a:cxnSpLocks/>
                <a:stCxn id="87" idx="0"/>
                <a:endCxn id="84" idx="1"/>
              </p:cNvCxnSpPr>
              <p:nvPr userDrawn="1"/>
            </p:nvCxnSpPr>
            <p:spPr bwMode="auto">
              <a:xfrm flipH="1">
                <a:off x="8060514" y="2792629"/>
                <a:ext cx="1984818" cy="24159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4" name="TextBox 139">
              <a:extLst>
                <a:ext uri="{FF2B5EF4-FFF2-40B4-BE49-F238E27FC236}">
                  <a16:creationId xmlns:a16="http://schemas.microsoft.com/office/drawing/2014/main" id="{4E6B5565-D672-370B-4580-968BC3E885B3}"/>
                </a:ext>
              </a:extLst>
            </p:cNvPr>
            <p:cNvSpPr txBox="1"/>
            <p:nvPr>
              <p:custDataLst>
                <p:tags r:id="rId14"/>
              </p:custDataLst>
            </p:nvPr>
          </p:nvSpPr>
          <p:spPr>
            <a:xfrm rot="301946">
              <a:off x="5391209" y="4697583"/>
              <a:ext cx="747651" cy="107722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700" b="1" kern="0">
                  <a:solidFill>
                    <a:srgbClr val="2B2928"/>
                  </a:solidFill>
                  <a:latin typeface="Gothic A1" pitchFamily="2" charset="-127"/>
                </a:rPr>
                <a:t>kurzfristig</a:t>
              </a:r>
            </a:p>
          </p:txBody>
        </p:sp>
        <p:sp>
          <p:nvSpPr>
            <p:cNvPr id="35" name="TextBox 140">
              <a:extLst>
                <a:ext uri="{FF2B5EF4-FFF2-40B4-BE49-F238E27FC236}">
                  <a16:creationId xmlns:a16="http://schemas.microsoft.com/office/drawing/2014/main" id="{7FCBA05B-4FC9-7265-389F-4559589BD423}"/>
                </a:ext>
              </a:extLst>
            </p:cNvPr>
            <p:cNvSpPr txBox="1"/>
            <p:nvPr>
              <p:custDataLst>
                <p:tags r:id="rId15"/>
              </p:custDataLst>
            </p:nvPr>
          </p:nvSpPr>
          <p:spPr>
            <a:xfrm rot="315326">
              <a:off x="7490085" y="4941964"/>
              <a:ext cx="747651" cy="107722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700" b="1" kern="0">
                  <a:solidFill>
                    <a:srgbClr val="2B2928"/>
                  </a:solidFill>
                  <a:latin typeface="Gothic A1" pitchFamily="2" charset="-127"/>
                </a:rPr>
                <a:t>mittelfristig</a:t>
              </a:r>
            </a:p>
          </p:txBody>
        </p:sp>
        <p:sp>
          <p:nvSpPr>
            <p:cNvPr id="36" name="TextBox 141">
              <a:extLst>
                <a:ext uri="{FF2B5EF4-FFF2-40B4-BE49-F238E27FC236}">
                  <a16:creationId xmlns:a16="http://schemas.microsoft.com/office/drawing/2014/main" id="{0E9F99E0-0DB5-6A53-BA55-A0D4156C9EA7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 rot="274695">
              <a:off x="9988799" y="5182570"/>
              <a:ext cx="747651" cy="107722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700" b="1" kern="0">
                  <a:solidFill>
                    <a:srgbClr val="2B2928"/>
                  </a:solidFill>
                  <a:latin typeface="Gothic A1" pitchFamily="2" charset="-127"/>
                </a:rPr>
                <a:t>langfristig</a:t>
              </a:r>
            </a:p>
          </p:txBody>
        </p:sp>
        <p:sp>
          <p:nvSpPr>
            <p:cNvPr id="37" name="TextBox 142">
              <a:extLst>
                <a:ext uri="{FF2B5EF4-FFF2-40B4-BE49-F238E27FC236}">
                  <a16:creationId xmlns:a16="http://schemas.microsoft.com/office/drawing/2014/main" id="{EE029579-ED76-41B6-254C-CFF2C2EEF68F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 rot="318028">
              <a:off x="4291593" y="4553758"/>
              <a:ext cx="919659" cy="107722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700" b="1" kern="0">
                  <a:solidFill>
                    <a:srgbClr val="2B2928"/>
                  </a:solidFill>
                  <a:latin typeface="Gothic A1" pitchFamily="2" charset="-127"/>
                </a:rPr>
                <a:t>Strukturanpassung</a:t>
              </a:r>
            </a:p>
          </p:txBody>
        </p:sp>
        <p:sp>
          <p:nvSpPr>
            <p:cNvPr id="38" name="TextBox 143">
              <a:extLst>
                <a:ext uri="{FF2B5EF4-FFF2-40B4-BE49-F238E27FC236}">
                  <a16:creationId xmlns:a16="http://schemas.microsoft.com/office/drawing/2014/main" id="{7B6D148B-5670-4EAD-0B28-10A8E344D4EE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 rot="293019">
              <a:off x="6709824" y="4828816"/>
              <a:ext cx="747651" cy="107722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700" b="1" kern="0">
                  <a:solidFill>
                    <a:srgbClr val="2B2928"/>
                  </a:solidFill>
                  <a:latin typeface="Gothic A1" pitchFamily="2" charset="-127"/>
                </a:rPr>
                <a:t>Positionierung</a:t>
              </a:r>
            </a:p>
          </p:txBody>
        </p:sp>
        <p:sp>
          <p:nvSpPr>
            <p:cNvPr id="39" name="TextBox 144">
              <a:extLst>
                <a:ext uri="{FF2B5EF4-FFF2-40B4-BE49-F238E27FC236}">
                  <a16:creationId xmlns:a16="http://schemas.microsoft.com/office/drawing/2014/main" id="{D7B162B9-0062-D22C-340F-CF65D52697E8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 rot="360000">
              <a:off x="9031191" y="5104187"/>
              <a:ext cx="893703" cy="107722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700" b="1" kern="0">
                  <a:solidFill>
                    <a:srgbClr val="2B2928"/>
                  </a:solidFill>
                  <a:latin typeface="Gothic A1" pitchFamily="2" charset="-127"/>
                </a:rPr>
                <a:t>Weiterentwicklung</a:t>
              </a:r>
            </a:p>
          </p:txBody>
        </p:sp>
        <p:sp>
          <p:nvSpPr>
            <p:cNvPr id="40" name="TextBox 145">
              <a:extLst>
                <a:ext uri="{FF2B5EF4-FFF2-40B4-BE49-F238E27FC236}">
                  <a16:creationId xmlns:a16="http://schemas.microsoft.com/office/drawing/2014/main" id="{7AF49EC8-4A31-CAE5-95CC-EBE61D408BBC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 rot="21300000">
              <a:off x="4267396" y="2377684"/>
              <a:ext cx="2892977" cy="107722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700" b="0" kern="0">
                  <a:latin typeface="Gothic A1" pitchFamily="2" charset="-127"/>
                </a:rPr>
                <a:t>Vision und Eckpfeiler des Transformationsprozesses</a:t>
              </a:r>
            </a:p>
          </p:txBody>
        </p:sp>
        <p:sp>
          <p:nvSpPr>
            <p:cNvPr id="41" name="Oval 146">
              <a:extLst>
                <a:ext uri="{FF2B5EF4-FFF2-40B4-BE49-F238E27FC236}">
                  <a16:creationId xmlns:a16="http://schemas.microsoft.com/office/drawing/2014/main" id="{C7243E25-FF5C-3C9C-F075-579ECD90985C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 bwMode="auto">
            <a:xfrm>
              <a:off x="11505164" y="3232962"/>
              <a:ext cx="438245" cy="950971"/>
            </a:xfrm>
            <a:prstGeom prst="ellipse">
              <a:avLst/>
            </a:prstGeom>
            <a:solidFill>
              <a:srgbClr val="FFFFFF"/>
            </a:solidFill>
            <a:ln w="38100" cap="flat" cmpd="sng" algn="ctr">
              <a:solidFill>
                <a:srgbClr val="2B29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7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</a:endParaRPr>
            </a:p>
          </p:txBody>
        </p:sp>
        <p:cxnSp>
          <p:nvCxnSpPr>
            <p:cNvPr id="42" name="Straight Connector 19">
              <a:extLst>
                <a:ext uri="{FF2B5EF4-FFF2-40B4-BE49-F238E27FC236}">
                  <a16:creationId xmlns:a16="http://schemas.microsoft.com/office/drawing/2014/main" id="{0999BBC9-2D59-3338-E08B-7AAD974135A7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255152" y="4650265"/>
              <a:ext cx="0" cy="116983"/>
            </a:xfrm>
            <a:prstGeom prst="line">
              <a:avLst/>
            </a:prstGeom>
            <a:solidFill>
              <a:schemeClr val="accent1"/>
            </a:solidFill>
            <a:ln w="38100" cap="rnd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7" name="Textbox">
              <a:extLst>
                <a:ext uri="{FF2B5EF4-FFF2-40B4-BE49-F238E27FC236}">
                  <a16:creationId xmlns:a16="http://schemas.microsoft.com/office/drawing/2014/main" id="{7F3D06E5-C688-ADC8-8D0D-BB7E19246D49}"/>
                </a:ext>
              </a:extLst>
            </p:cNvPr>
            <p:cNvSpPr txBox="1">
              <a:spLocks/>
            </p:cNvSpPr>
            <p:nvPr>
              <p:custDataLst>
                <p:tags r:id="rId22"/>
              </p:custDataLst>
            </p:nvPr>
          </p:nvSpPr>
          <p:spPr>
            <a:xfrm rot="16200000">
              <a:off x="11383582" y="3415396"/>
              <a:ext cx="671323" cy="637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1172337" rtl="0" eaLnBrk="1" fontAlgn="base" hangingPunct="1">
                <a:spcBef>
                  <a:spcPts val="1200"/>
                </a:spcBef>
                <a:spcAft>
                  <a:spcPts val="0"/>
                </a:spcAft>
                <a:defRPr lang="de-DE" sz="1400" b="1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Tx/>
                <a:buNone/>
                <a:defRPr lang="de-DE" sz="1400" kern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2pPr>
              <a:lvl3pPr marL="216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3pPr>
              <a:lvl4pPr marL="432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–"/>
                <a:tabLst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4pPr>
              <a:lvl5pPr marL="664632" indent="-221544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-"/>
                <a:defRPr lang="de-DE" sz="1400" kern="120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5pPr>
              <a:lvl6pPr marL="3094970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6pPr>
              <a:lvl7pPr marL="3657691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7pPr>
              <a:lvl8pPr marL="4220413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8pPr>
              <a:lvl9pPr marL="4783135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2" indent="0" algn="ctr">
                <a:buNone/>
              </a:pPr>
              <a:r>
                <a:rPr lang="de-DE" sz="700" dirty="0"/>
                <a:t>Wir schaffen Verlässlichkeit!</a:t>
              </a:r>
            </a:p>
          </p:txBody>
        </p:sp>
        <p:sp>
          <p:nvSpPr>
            <p:cNvPr id="48" name="Textbox">
              <a:extLst>
                <a:ext uri="{FF2B5EF4-FFF2-40B4-BE49-F238E27FC236}">
                  <a16:creationId xmlns:a16="http://schemas.microsoft.com/office/drawing/2014/main" id="{52FCA6C6-69EC-F3B2-8F94-9F982D3F1EF9}"/>
                </a:ext>
              </a:extLst>
            </p:cNvPr>
            <p:cNvSpPr txBox="1">
              <a:spLocks/>
            </p:cNvSpPr>
            <p:nvPr>
              <p:custDataLst>
                <p:tags r:id="rId23"/>
              </p:custDataLst>
            </p:nvPr>
          </p:nvSpPr>
          <p:spPr>
            <a:xfrm>
              <a:off x="4689730" y="3580089"/>
              <a:ext cx="758198" cy="306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1172337" rtl="0" eaLnBrk="1" fontAlgn="base" hangingPunct="1">
                <a:spcBef>
                  <a:spcPts val="1200"/>
                </a:spcBef>
                <a:spcAft>
                  <a:spcPts val="0"/>
                </a:spcAft>
                <a:defRPr lang="de-DE" sz="1400" b="1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Tx/>
                <a:buNone/>
                <a:defRPr lang="de-DE" sz="1400" kern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2pPr>
              <a:lvl3pPr marL="216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3pPr>
              <a:lvl4pPr marL="432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–"/>
                <a:tabLst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4pPr>
              <a:lvl5pPr marL="664632" indent="-221544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-"/>
                <a:defRPr lang="de-DE" sz="1400" kern="120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5pPr>
              <a:lvl6pPr marL="3094970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6pPr>
              <a:lvl7pPr marL="3657691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7pPr>
              <a:lvl8pPr marL="4220413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8pPr>
              <a:lvl9pPr marL="4783135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2" indent="0" algn="ctr">
                <a:buNone/>
              </a:pPr>
              <a:r>
                <a:rPr lang="de-DE" sz="700" b="1"/>
                <a:t>Reporting-pflichten</a:t>
              </a:r>
              <a:endParaRPr lang="de-DE" sz="700"/>
            </a:p>
          </p:txBody>
        </p:sp>
        <p:sp>
          <p:nvSpPr>
            <p:cNvPr id="49" name="Textbox">
              <a:extLst>
                <a:ext uri="{FF2B5EF4-FFF2-40B4-BE49-F238E27FC236}">
                  <a16:creationId xmlns:a16="http://schemas.microsoft.com/office/drawing/2014/main" id="{DF7D2D08-CBFB-518C-7465-FEACB4B30B68}"/>
                </a:ext>
              </a:extLst>
            </p:cNvPr>
            <p:cNvSpPr txBox="1">
              <a:spLocks/>
            </p:cNvSpPr>
            <p:nvPr>
              <p:custDataLst>
                <p:tags r:id="rId24"/>
              </p:custDataLst>
            </p:nvPr>
          </p:nvSpPr>
          <p:spPr>
            <a:xfrm>
              <a:off x="5086970" y="2976490"/>
              <a:ext cx="763958" cy="3016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1172337" rtl="0" eaLnBrk="1" fontAlgn="base" hangingPunct="1">
                <a:spcBef>
                  <a:spcPts val="1200"/>
                </a:spcBef>
                <a:spcAft>
                  <a:spcPts val="0"/>
                </a:spcAft>
                <a:defRPr lang="de-DE" sz="1400" b="1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Tx/>
                <a:buNone/>
                <a:defRPr lang="de-DE" sz="1400" kern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2pPr>
              <a:lvl3pPr marL="216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3pPr>
              <a:lvl4pPr marL="432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–"/>
                <a:tabLst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4pPr>
              <a:lvl5pPr marL="664632" indent="-221544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-"/>
                <a:defRPr lang="de-DE" sz="1400" kern="120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5pPr>
              <a:lvl6pPr marL="3094970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6pPr>
              <a:lvl7pPr marL="3657691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7pPr>
              <a:lvl8pPr marL="4220413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8pPr>
              <a:lvl9pPr marL="4783135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2" indent="0" algn="ctr">
                <a:buNone/>
              </a:pPr>
              <a:r>
                <a:rPr lang="de-DE" sz="700" b="1"/>
                <a:t>integrierten Geschäftsplanung</a:t>
              </a:r>
            </a:p>
          </p:txBody>
        </p:sp>
        <p:sp>
          <p:nvSpPr>
            <p:cNvPr id="50" name="Textbox">
              <a:extLst>
                <a:ext uri="{FF2B5EF4-FFF2-40B4-BE49-F238E27FC236}">
                  <a16:creationId xmlns:a16="http://schemas.microsoft.com/office/drawing/2014/main" id="{587743E2-576D-3944-0AA3-3BD3DAE7FD46}"/>
                </a:ext>
              </a:extLst>
            </p:cNvPr>
            <p:cNvSpPr txBox="1">
              <a:spLocks/>
            </p:cNvSpPr>
            <p:nvPr>
              <p:custDataLst>
                <p:tags r:id="rId25"/>
              </p:custDataLst>
            </p:nvPr>
          </p:nvSpPr>
          <p:spPr>
            <a:xfrm>
              <a:off x="5148671" y="4021657"/>
              <a:ext cx="640555" cy="490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1172337" rtl="0" eaLnBrk="1" fontAlgn="base" hangingPunct="1">
                <a:spcBef>
                  <a:spcPts val="1200"/>
                </a:spcBef>
                <a:spcAft>
                  <a:spcPts val="0"/>
                </a:spcAft>
                <a:defRPr lang="de-DE" sz="1400" b="1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Tx/>
                <a:buNone/>
                <a:defRPr lang="de-DE" sz="1400" kern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2pPr>
              <a:lvl3pPr marL="216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3pPr>
              <a:lvl4pPr marL="432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–"/>
                <a:tabLst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4pPr>
              <a:lvl5pPr marL="664632" indent="-221544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-"/>
                <a:defRPr lang="de-DE" sz="1400" kern="120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5pPr>
              <a:lvl6pPr marL="3094970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6pPr>
              <a:lvl7pPr marL="3657691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7pPr>
              <a:lvl8pPr marL="4220413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8pPr>
              <a:lvl9pPr marL="4783135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2" indent="0" algn="ctr">
                <a:buNone/>
              </a:pPr>
              <a:r>
                <a:rPr lang="de-DE" sz="700" b="1"/>
                <a:t>Ressourcen</a:t>
              </a:r>
              <a:r>
                <a:rPr lang="de-DE" sz="700"/>
                <a:t> </a:t>
              </a:r>
              <a:r>
                <a:rPr lang="de-DE" sz="700" b="1"/>
                <a:t>&amp; </a:t>
              </a:r>
              <a:r>
                <a:rPr lang="de-DE" sz="700" b="1" err="1"/>
                <a:t>Know-How</a:t>
              </a:r>
              <a:endParaRPr lang="de-DE" sz="700"/>
            </a:p>
          </p:txBody>
        </p:sp>
        <p:sp>
          <p:nvSpPr>
            <p:cNvPr id="51" name="Textbox">
              <a:extLst>
                <a:ext uri="{FF2B5EF4-FFF2-40B4-BE49-F238E27FC236}">
                  <a16:creationId xmlns:a16="http://schemas.microsoft.com/office/drawing/2014/main" id="{8BE96B2A-DC1D-45E8-36F8-2F75B46252AC}"/>
                </a:ext>
              </a:extLst>
            </p:cNvPr>
            <p:cNvSpPr txBox="1">
              <a:spLocks/>
            </p:cNvSpPr>
            <p:nvPr>
              <p:custDataLst>
                <p:tags r:id="rId26"/>
              </p:custDataLst>
            </p:nvPr>
          </p:nvSpPr>
          <p:spPr>
            <a:xfrm>
              <a:off x="5577872" y="3488524"/>
              <a:ext cx="655947" cy="489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1172337" rtl="0" eaLnBrk="1" fontAlgn="base" hangingPunct="1">
                <a:spcBef>
                  <a:spcPts val="1200"/>
                </a:spcBef>
                <a:spcAft>
                  <a:spcPts val="0"/>
                </a:spcAft>
                <a:defRPr lang="de-DE" sz="1400" b="1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Tx/>
                <a:buNone/>
                <a:defRPr lang="de-DE" sz="1400" kern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2pPr>
              <a:lvl3pPr marL="216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3pPr>
              <a:lvl4pPr marL="432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–"/>
                <a:tabLst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4pPr>
              <a:lvl5pPr marL="664632" indent="-221544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-"/>
                <a:defRPr lang="de-DE" sz="1400" kern="120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5pPr>
              <a:lvl6pPr marL="3094970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6pPr>
              <a:lvl7pPr marL="3657691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7pPr>
              <a:lvl8pPr marL="4220413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8pPr>
              <a:lvl9pPr marL="4783135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2" indent="0" algn="ctr">
                <a:buNone/>
              </a:pPr>
              <a:r>
                <a:rPr lang="de-DE" sz="700" b="1"/>
                <a:t>Transparenz</a:t>
              </a:r>
              <a:endParaRPr lang="de-DE" sz="700"/>
            </a:p>
          </p:txBody>
        </p:sp>
        <p:sp>
          <p:nvSpPr>
            <p:cNvPr id="52" name="Textbox">
              <a:extLst>
                <a:ext uri="{FF2B5EF4-FFF2-40B4-BE49-F238E27FC236}">
                  <a16:creationId xmlns:a16="http://schemas.microsoft.com/office/drawing/2014/main" id="{99009B58-23E7-C81E-46F3-96B16C766662}"/>
                </a:ext>
              </a:extLst>
            </p:cNvPr>
            <p:cNvSpPr txBox="1">
              <a:spLocks/>
            </p:cNvSpPr>
            <p:nvPr>
              <p:custDataLst>
                <p:tags r:id="rId27"/>
              </p:custDataLst>
            </p:nvPr>
          </p:nvSpPr>
          <p:spPr>
            <a:xfrm>
              <a:off x="7139116" y="4065849"/>
              <a:ext cx="792632" cy="593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1172337" rtl="0" eaLnBrk="1" fontAlgn="base" hangingPunct="1">
                <a:spcBef>
                  <a:spcPts val="1200"/>
                </a:spcBef>
                <a:spcAft>
                  <a:spcPts val="0"/>
                </a:spcAft>
                <a:defRPr lang="de-DE" sz="1400" b="1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Tx/>
                <a:buNone/>
                <a:defRPr lang="de-DE" sz="1400" kern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2pPr>
              <a:lvl3pPr marL="216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3pPr>
              <a:lvl4pPr marL="432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–"/>
                <a:tabLst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4pPr>
              <a:lvl5pPr marL="664632" indent="-221544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-"/>
                <a:defRPr lang="de-DE" sz="1400" kern="120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5pPr>
              <a:lvl6pPr marL="3094970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6pPr>
              <a:lvl7pPr marL="3657691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7pPr>
              <a:lvl8pPr marL="4220413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8pPr>
              <a:lvl9pPr marL="4783135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2" indent="0" algn="ctr">
                <a:buNone/>
              </a:pPr>
              <a:r>
                <a:rPr lang="de-DE" sz="700" b="1" dirty="0"/>
                <a:t>Organisations-entwicklung</a:t>
              </a:r>
              <a:endParaRPr lang="de-DE" sz="700" dirty="0"/>
            </a:p>
          </p:txBody>
        </p:sp>
        <p:sp>
          <p:nvSpPr>
            <p:cNvPr id="53" name="Textbox">
              <a:extLst>
                <a:ext uri="{FF2B5EF4-FFF2-40B4-BE49-F238E27FC236}">
                  <a16:creationId xmlns:a16="http://schemas.microsoft.com/office/drawing/2014/main" id="{A7493852-4CF2-2E31-A8C6-52022A120C72}"/>
                </a:ext>
              </a:extLst>
            </p:cNvPr>
            <p:cNvSpPr txBox="1">
              <a:spLocks/>
            </p:cNvSpPr>
            <p:nvPr>
              <p:custDataLst>
                <p:tags r:id="rId28"/>
              </p:custDataLst>
            </p:nvPr>
          </p:nvSpPr>
          <p:spPr>
            <a:xfrm>
              <a:off x="7653982" y="3585503"/>
              <a:ext cx="792631" cy="306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1172337" rtl="0" eaLnBrk="1" fontAlgn="base" hangingPunct="1">
                <a:spcBef>
                  <a:spcPts val="1200"/>
                </a:spcBef>
                <a:spcAft>
                  <a:spcPts val="0"/>
                </a:spcAft>
                <a:defRPr lang="de-DE" sz="1400" b="1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Tx/>
                <a:buNone/>
                <a:defRPr lang="de-DE" sz="1400" kern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2pPr>
              <a:lvl3pPr marL="216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3pPr>
              <a:lvl4pPr marL="432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–"/>
                <a:tabLst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4pPr>
              <a:lvl5pPr marL="664632" indent="-221544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-"/>
                <a:defRPr lang="de-DE" sz="1400" kern="120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5pPr>
              <a:lvl6pPr marL="3094970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6pPr>
              <a:lvl7pPr marL="3657691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7pPr>
              <a:lvl8pPr marL="4220413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8pPr>
              <a:lvl9pPr marL="4783135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2" indent="0" algn="ctr">
                <a:buNone/>
              </a:pPr>
              <a:r>
                <a:rPr lang="de-DE" sz="700" b="1"/>
                <a:t>Planungssicherheit</a:t>
              </a:r>
              <a:endParaRPr lang="de-DE" sz="700"/>
            </a:p>
          </p:txBody>
        </p:sp>
        <p:sp>
          <p:nvSpPr>
            <p:cNvPr id="54" name="Textbox">
              <a:extLst>
                <a:ext uri="{FF2B5EF4-FFF2-40B4-BE49-F238E27FC236}">
                  <a16:creationId xmlns:a16="http://schemas.microsoft.com/office/drawing/2014/main" id="{B7F54694-D43C-8623-393D-69FF247EB08E}"/>
                </a:ext>
              </a:extLst>
            </p:cNvPr>
            <p:cNvSpPr txBox="1">
              <a:spLocks/>
            </p:cNvSpPr>
            <p:nvPr>
              <p:custDataLst>
                <p:tags r:id="rId29"/>
              </p:custDataLst>
            </p:nvPr>
          </p:nvSpPr>
          <p:spPr>
            <a:xfrm>
              <a:off x="7107390" y="2779226"/>
              <a:ext cx="856084" cy="5957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1172337" rtl="0" eaLnBrk="1" fontAlgn="base" hangingPunct="1">
                <a:spcBef>
                  <a:spcPts val="1200"/>
                </a:spcBef>
                <a:spcAft>
                  <a:spcPts val="0"/>
                </a:spcAft>
                <a:defRPr lang="de-DE" sz="1400" b="1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Tx/>
                <a:buNone/>
                <a:defRPr lang="de-DE" sz="1400" kern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2pPr>
              <a:lvl3pPr marL="216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3pPr>
              <a:lvl4pPr marL="432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–"/>
                <a:tabLst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4pPr>
              <a:lvl5pPr marL="664632" indent="-221544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-"/>
                <a:defRPr lang="de-DE" sz="1400" kern="120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5pPr>
              <a:lvl6pPr marL="3094970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6pPr>
              <a:lvl7pPr marL="3657691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7pPr>
              <a:lvl8pPr marL="4220413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8pPr>
              <a:lvl9pPr marL="4783135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2" indent="0" algn="ctr">
                <a:buNone/>
              </a:pPr>
              <a:r>
                <a:rPr lang="de-DE" sz="700" b="1"/>
                <a:t>Strukturierung</a:t>
              </a:r>
              <a:r>
                <a:rPr lang="de-DE" sz="700"/>
                <a:t> </a:t>
              </a:r>
              <a:r>
                <a:rPr lang="de-DE" sz="700" b="1"/>
                <a:t>&amp;</a:t>
              </a:r>
              <a:r>
                <a:rPr lang="de-DE" sz="700"/>
                <a:t> </a:t>
              </a:r>
              <a:r>
                <a:rPr lang="de-DE" sz="700" b="1"/>
                <a:t>Harmonisierung</a:t>
              </a:r>
              <a:endParaRPr lang="de-DE" sz="700"/>
            </a:p>
          </p:txBody>
        </p:sp>
        <p:sp>
          <p:nvSpPr>
            <p:cNvPr id="55" name="Textbox">
              <a:extLst>
                <a:ext uri="{FF2B5EF4-FFF2-40B4-BE49-F238E27FC236}">
                  <a16:creationId xmlns:a16="http://schemas.microsoft.com/office/drawing/2014/main" id="{639757AB-3792-6E62-5E03-8B6F940FEEBE}"/>
                </a:ext>
              </a:extLst>
            </p:cNvPr>
            <p:cNvSpPr txBox="1">
              <a:spLocks/>
            </p:cNvSpPr>
            <p:nvPr>
              <p:custDataLst>
                <p:tags r:id="rId30"/>
              </p:custDataLst>
            </p:nvPr>
          </p:nvSpPr>
          <p:spPr>
            <a:xfrm>
              <a:off x="6562726" y="3602827"/>
              <a:ext cx="912398" cy="306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1172337" rtl="0" eaLnBrk="1" fontAlgn="base" hangingPunct="1">
                <a:spcBef>
                  <a:spcPts val="1200"/>
                </a:spcBef>
                <a:spcAft>
                  <a:spcPts val="0"/>
                </a:spcAft>
                <a:defRPr lang="de-DE" sz="1400" b="1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Tx/>
                <a:buNone/>
                <a:defRPr lang="de-DE" sz="1400" kern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2pPr>
              <a:lvl3pPr marL="216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3pPr>
              <a:lvl4pPr marL="432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–"/>
                <a:tabLst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4pPr>
              <a:lvl5pPr marL="664632" indent="-221544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-"/>
                <a:defRPr lang="de-DE" sz="1400" kern="120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5pPr>
              <a:lvl6pPr marL="3094970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6pPr>
              <a:lvl7pPr marL="3657691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7pPr>
              <a:lvl8pPr marL="4220413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8pPr>
              <a:lvl9pPr marL="4783135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2" indent="0" algn="ctr">
                <a:buNone/>
              </a:pPr>
              <a:r>
                <a:rPr lang="de-DE" sz="700" b="1" dirty="0"/>
                <a:t>Empfänger-orientiertes </a:t>
              </a:r>
            </a:p>
            <a:p>
              <a:pPr marL="0" lvl="2" indent="0" algn="ctr">
                <a:spcBef>
                  <a:spcPts val="0"/>
                </a:spcBef>
                <a:buNone/>
              </a:pPr>
              <a:r>
                <a:rPr lang="de-DE" sz="700" b="1" dirty="0"/>
                <a:t>Reporting</a:t>
              </a:r>
              <a:endParaRPr lang="de-DE" sz="700" dirty="0"/>
            </a:p>
          </p:txBody>
        </p:sp>
        <p:sp>
          <p:nvSpPr>
            <p:cNvPr id="56" name="Textbox">
              <a:extLst>
                <a:ext uri="{FF2B5EF4-FFF2-40B4-BE49-F238E27FC236}">
                  <a16:creationId xmlns:a16="http://schemas.microsoft.com/office/drawing/2014/main" id="{B3AC173E-AF34-1D83-ECB2-AD7886099050}"/>
                </a:ext>
              </a:extLst>
            </p:cNvPr>
            <p:cNvSpPr txBox="1">
              <a:spLocks/>
            </p:cNvSpPr>
            <p:nvPr>
              <p:custDataLst>
                <p:tags r:id="rId31"/>
              </p:custDataLst>
            </p:nvPr>
          </p:nvSpPr>
          <p:spPr>
            <a:xfrm>
              <a:off x="9612757" y="4258303"/>
              <a:ext cx="882148" cy="507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1172337" rtl="0" eaLnBrk="1" fontAlgn="base" hangingPunct="1">
                <a:spcBef>
                  <a:spcPts val="1200"/>
                </a:spcBef>
                <a:spcAft>
                  <a:spcPts val="0"/>
                </a:spcAft>
                <a:defRPr lang="de-DE" sz="1400" b="1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Tx/>
                <a:buNone/>
                <a:defRPr lang="de-DE" sz="1400" kern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2pPr>
              <a:lvl3pPr marL="216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3pPr>
              <a:lvl4pPr marL="432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–"/>
                <a:tabLst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4pPr>
              <a:lvl5pPr marL="664632" indent="-221544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-"/>
                <a:defRPr lang="de-DE" sz="1400" kern="120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5pPr>
              <a:lvl6pPr marL="3094970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6pPr>
              <a:lvl7pPr marL="3657691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7pPr>
              <a:lvl8pPr marL="4220413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8pPr>
              <a:lvl9pPr marL="4783135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2" indent="0" algn="ctr">
                <a:buNone/>
              </a:pPr>
              <a:r>
                <a:rPr lang="de-DE" sz="700" b="1"/>
                <a:t>Finance-Bereich als strategischer Partner</a:t>
              </a:r>
            </a:p>
          </p:txBody>
        </p:sp>
        <p:sp>
          <p:nvSpPr>
            <p:cNvPr id="57" name="Textbox">
              <a:extLst>
                <a:ext uri="{FF2B5EF4-FFF2-40B4-BE49-F238E27FC236}">
                  <a16:creationId xmlns:a16="http://schemas.microsoft.com/office/drawing/2014/main" id="{7426EE58-E3CA-2ACC-FC99-FAEE52C7089B}"/>
                </a:ext>
              </a:extLst>
            </p:cNvPr>
            <p:cNvSpPr txBox="1">
              <a:spLocks/>
            </p:cNvSpPr>
            <p:nvPr>
              <p:custDataLst>
                <p:tags r:id="rId32"/>
              </p:custDataLst>
            </p:nvPr>
          </p:nvSpPr>
          <p:spPr>
            <a:xfrm>
              <a:off x="10279157" y="3295919"/>
              <a:ext cx="792632" cy="809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1172337" rtl="0" eaLnBrk="1" fontAlgn="base" hangingPunct="1">
                <a:spcBef>
                  <a:spcPts val="1200"/>
                </a:spcBef>
                <a:spcAft>
                  <a:spcPts val="0"/>
                </a:spcAft>
                <a:defRPr lang="de-DE" sz="1400" b="1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Tx/>
                <a:buNone/>
                <a:defRPr lang="de-DE" sz="1400" kern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2pPr>
              <a:lvl3pPr marL="216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3pPr>
              <a:lvl4pPr marL="432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–"/>
                <a:tabLst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4pPr>
              <a:lvl5pPr marL="664632" indent="-221544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-"/>
                <a:defRPr lang="de-DE" sz="1400" kern="120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5pPr>
              <a:lvl6pPr marL="3094970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6pPr>
              <a:lvl7pPr marL="3657691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7pPr>
              <a:lvl8pPr marL="4220413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8pPr>
              <a:lvl9pPr marL="4783135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2" indent="0" algn="ctr">
                <a:buNone/>
              </a:pPr>
              <a:r>
                <a:rPr lang="de-DE" sz="700" b="1"/>
                <a:t>Kosteneffizienz</a:t>
              </a:r>
              <a:endParaRPr lang="de-DE" sz="700"/>
            </a:p>
          </p:txBody>
        </p:sp>
        <p:sp>
          <p:nvSpPr>
            <p:cNvPr id="58" name="Textbox">
              <a:extLst>
                <a:ext uri="{FF2B5EF4-FFF2-40B4-BE49-F238E27FC236}">
                  <a16:creationId xmlns:a16="http://schemas.microsoft.com/office/drawing/2014/main" id="{DAABEDA8-ADB9-9FAD-3A64-14EE567847E3}"/>
                </a:ext>
              </a:extLst>
            </p:cNvPr>
            <p:cNvSpPr txBox="1">
              <a:spLocks/>
            </p:cNvSpPr>
            <p:nvPr>
              <p:custDataLst>
                <p:tags r:id="rId33"/>
              </p:custDataLst>
            </p:nvPr>
          </p:nvSpPr>
          <p:spPr>
            <a:xfrm>
              <a:off x="8952503" y="3186723"/>
              <a:ext cx="876072" cy="1021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1172337" rtl="0" eaLnBrk="1" fontAlgn="base" hangingPunct="1">
                <a:spcBef>
                  <a:spcPts val="1200"/>
                </a:spcBef>
                <a:spcAft>
                  <a:spcPts val="0"/>
                </a:spcAft>
                <a:defRPr lang="de-DE" sz="1400" b="1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Tx/>
                <a:buNone/>
                <a:defRPr lang="de-DE" sz="1400" kern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2pPr>
              <a:lvl3pPr marL="216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3pPr>
              <a:lvl4pPr marL="432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–"/>
                <a:tabLst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4pPr>
              <a:lvl5pPr marL="664632" indent="-221544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-"/>
                <a:defRPr lang="de-DE" sz="1400" kern="120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5pPr>
              <a:lvl6pPr marL="3094970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6pPr>
              <a:lvl7pPr marL="3657691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7pPr>
              <a:lvl8pPr marL="4220413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8pPr>
              <a:lvl9pPr marL="4783135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2" indent="0" algn="ctr">
                <a:buNone/>
              </a:pPr>
              <a:r>
                <a:rPr lang="de-DE" sz="700" b="1"/>
                <a:t>automatisiertes </a:t>
              </a:r>
              <a:r>
                <a:rPr lang="de-DE" sz="700" b="1" err="1"/>
                <a:t>Echtzeitreporting</a:t>
              </a:r>
              <a:endParaRPr lang="de-DE" sz="700" b="1"/>
            </a:p>
          </p:txBody>
        </p:sp>
        <p:sp>
          <p:nvSpPr>
            <p:cNvPr id="59" name="Textbox">
              <a:extLst>
                <a:ext uri="{FF2B5EF4-FFF2-40B4-BE49-F238E27FC236}">
                  <a16:creationId xmlns:a16="http://schemas.microsoft.com/office/drawing/2014/main" id="{E8439289-172A-EC44-85F5-0CCA8A20257E}"/>
                </a:ext>
              </a:extLst>
            </p:cNvPr>
            <p:cNvSpPr txBox="1">
              <a:spLocks/>
            </p:cNvSpPr>
            <p:nvPr>
              <p:custDataLst>
                <p:tags r:id="rId34"/>
              </p:custDataLst>
            </p:nvPr>
          </p:nvSpPr>
          <p:spPr>
            <a:xfrm>
              <a:off x="9580011" y="2742419"/>
              <a:ext cx="947641" cy="416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1172337" rtl="0" eaLnBrk="1" fontAlgn="base" hangingPunct="1">
                <a:spcBef>
                  <a:spcPts val="1200"/>
                </a:spcBef>
                <a:spcAft>
                  <a:spcPts val="0"/>
                </a:spcAft>
                <a:defRPr lang="de-DE" sz="1400" b="1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Tx/>
                <a:buNone/>
                <a:defRPr lang="de-DE" sz="1400" kern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2pPr>
              <a:lvl3pPr marL="216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3pPr>
              <a:lvl4pPr marL="432000" indent="-216000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–"/>
                <a:tabLst/>
                <a:defRPr lang="de-DE" sz="1400" kern="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4pPr>
              <a:lvl5pPr marL="664632" indent="-221544" algn="l" defTabSz="1172337" rtl="0" eaLnBrk="1" fontAlgn="base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-"/>
                <a:defRPr lang="de-DE" sz="1400" kern="1200" dirty="0" smtClean="0">
                  <a:solidFill>
                    <a:srgbClr val="2B2928"/>
                  </a:solidFill>
                  <a:latin typeface="+mn-lt"/>
                  <a:ea typeface="+mn-ea"/>
                  <a:cs typeface="+mn-cs"/>
                </a:defRPr>
              </a:lvl5pPr>
              <a:lvl6pPr marL="3094970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6pPr>
              <a:lvl7pPr marL="3657691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7pPr>
              <a:lvl8pPr marL="4220413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8pPr>
              <a:lvl9pPr marL="4783135" indent="-281361" algn="l" defTabSz="1172337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92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2" indent="0" algn="ctr">
                <a:buNone/>
              </a:pPr>
              <a:r>
                <a:rPr lang="de-DE" sz="700" b="1"/>
                <a:t>Automatisierung</a:t>
              </a:r>
              <a:r>
                <a:rPr lang="de-DE" sz="700"/>
                <a:t> </a:t>
              </a:r>
              <a:r>
                <a:rPr lang="de-DE" sz="700" b="1"/>
                <a:t>&amp;</a:t>
              </a:r>
              <a:r>
                <a:rPr lang="de-DE" sz="700"/>
                <a:t> </a:t>
              </a:r>
              <a:r>
                <a:rPr lang="de-DE" sz="700" b="1"/>
                <a:t>Digitalisierung</a:t>
              </a:r>
              <a:endParaRPr lang="de-DE" sz="700"/>
            </a:p>
          </p:txBody>
        </p:sp>
      </p:grpSp>
      <p:sp>
        <p:nvSpPr>
          <p:cNvPr id="7" name="Textbox">
            <a:extLst>
              <a:ext uri="{FF2B5EF4-FFF2-40B4-BE49-F238E27FC236}">
                <a16:creationId xmlns:a16="http://schemas.microsoft.com/office/drawing/2014/main" id="{7F99386F-7954-49A8-D03E-1520A6241386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4237368" y="5208285"/>
            <a:ext cx="7475258" cy="923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defTabSz="1172337" eaLnBrk="1" hangingPunct="1">
              <a:lnSpc>
                <a:spcPts val="1613"/>
              </a:lnSpc>
              <a:spcBef>
                <a:spcPts val="0"/>
              </a:spcBef>
              <a:spcAft>
                <a:spcPts val="0"/>
              </a:spcAft>
              <a:defRPr sz="1600" b="0" kern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defRPr>
            </a:lvl1pPr>
            <a:lvl2pPr marL="0" lvl="1" indent="0" defTabSz="1172337" eaLnBrk="1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 kern="0">
                <a:solidFill>
                  <a:srgbClr val="2B2928"/>
                </a:solidFill>
                <a:latin typeface="+mn-lt"/>
              </a:defRPr>
            </a:lvl2pPr>
            <a:lvl3pPr marL="216000" lvl="2" indent="-216000" defTabSz="1172337" eaLnBrk="1" hangingPunct="1">
              <a:spcBef>
                <a:spcPts val="600"/>
              </a:spcBef>
              <a:buFont typeface="Arial" panose="020B0604020202020204" pitchFamily="34" charset="0"/>
              <a:buChar char="•"/>
              <a:defRPr sz="1200" kern="0">
                <a:solidFill>
                  <a:srgbClr val="2B2928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defRPr>
            </a:lvl3pPr>
            <a:lvl4pPr marL="432000" indent="-216000" defTabSz="1172337" eaLnBrk="1" hangingPunct="1">
              <a:spcBef>
                <a:spcPts val="600"/>
              </a:spcBef>
              <a:buFont typeface="Arial" panose="020B0604020202020204" pitchFamily="34" charset="0"/>
              <a:buChar char="–"/>
              <a:tabLst/>
              <a:defRPr sz="1200" kern="0">
                <a:latin typeface="+mn-lt"/>
              </a:defRPr>
            </a:lvl4pPr>
            <a:lvl5pPr marL="648000" indent="-216000" defTabSz="1172337" eaLnBrk="1" hangingPunct="1">
              <a:spcBef>
                <a:spcPts val="600"/>
              </a:spcBef>
              <a:buFont typeface="Arial" panose="020B0604020202020204" pitchFamily="34" charset="0"/>
              <a:buChar char="–"/>
              <a:defRPr sz="1200">
                <a:latin typeface="+mn-lt"/>
              </a:defRPr>
            </a:lvl5pPr>
            <a:lvl6pPr marL="864000" indent="-216000" defTabSz="1172337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latin typeface="+mn-lt"/>
              </a:defRPr>
            </a:lvl6pPr>
            <a:lvl7pPr marL="3657691" indent="-281361" defTabSz="1172337" fontAlgn="base">
              <a:spcBef>
                <a:spcPct val="20000"/>
              </a:spcBef>
              <a:spcAft>
                <a:spcPct val="0"/>
              </a:spcAft>
              <a:buChar char="»"/>
              <a:defRPr sz="2092">
                <a:latin typeface="+mn-lt"/>
              </a:defRPr>
            </a:lvl7pPr>
            <a:lvl8pPr marL="4220413" indent="-281361" defTabSz="1172337" fontAlgn="base">
              <a:spcBef>
                <a:spcPct val="20000"/>
              </a:spcBef>
              <a:spcAft>
                <a:spcPct val="0"/>
              </a:spcAft>
              <a:buChar char="»"/>
              <a:defRPr sz="2092">
                <a:latin typeface="+mn-lt"/>
              </a:defRPr>
            </a:lvl8pPr>
            <a:lvl9pPr marL="4783135" indent="-281361" defTabSz="1172337" fontAlgn="base">
              <a:spcBef>
                <a:spcPct val="20000"/>
              </a:spcBef>
              <a:spcAft>
                <a:spcPct val="0"/>
              </a:spcAft>
              <a:buChar char="»"/>
              <a:defRPr sz="2092">
                <a:latin typeface="+mn-lt"/>
              </a:defRPr>
            </a:lvl9pPr>
          </a:lstStyle>
          <a:p>
            <a:pPr>
              <a:spcBef>
                <a:spcPts val="900"/>
              </a:spcBef>
            </a:pPr>
            <a:r>
              <a:rPr lang="de-DE" dirty="0"/>
              <a:t>Expertise</a:t>
            </a:r>
            <a:endParaRPr lang="de-DE" sz="1200" dirty="0">
              <a:latin typeface="Gothic A1" pitchFamily="2" charset="-127"/>
            </a:endParaRP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latin typeface="Gothic A1" pitchFamily="2" charset="-127"/>
              </a:rPr>
              <a:t>Seit 2001 über </a:t>
            </a:r>
            <a:r>
              <a:rPr lang="de-DE" b="1" dirty="0">
                <a:latin typeface="Gothic A1" pitchFamily="2" charset="-127"/>
              </a:rPr>
              <a:t>1.000 integrierte Unternehmensplanungen / Konzernplanungen </a:t>
            </a:r>
            <a:r>
              <a:rPr lang="de-DE" dirty="0">
                <a:latin typeface="Gothic A1" pitchFamily="2" charset="-127"/>
              </a:rPr>
              <a:t>mit komplexen Beteiligungs- und Kostenstellenstrukturen sowie Entwicklung von integrierten Planungs- und </a:t>
            </a:r>
            <a:r>
              <a:rPr lang="de-DE" dirty="0" err="1">
                <a:latin typeface="Gothic A1" pitchFamily="2" charset="-127"/>
              </a:rPr>
              <a:t>Controllingumgebungen</a:t>
            </a:r>
            <a:r>
              <a:rPr lang="de-DE" dirty="0">
                <a:latin typeface="Gothic A1" pitchFamily="2" charset="-127"/>
              </a:rPr>
              <a:t> in verschiedenen Softwarelösungen 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latin typeface="Gothic A1" pitchFamily="2" charset="-127"/>
              </a:rPr>
              <a:t>&gt; </a:t>
            </a:r>
            <a:r>
              <a:rPr lang="de-DE" b="1" dirty="0">
                <a:latin typeface="Gothic A1" pitchFamily="2" charset="-127"/>
              </a:rPr>
              <a:t>15 Jahre </a:t>
            </a:r>
            <a:r>
              <a:rPr lang="de-DE" b="1" dirty="0" err="1">
                <a:latin typeface="Gothic A1" pitchFamily="2" charset="-127"/>
              </a:rPr>
              <a:t>LucaNet</a:t>
            </a:r>
            <a:r>
              <a:rPr lang="de-DE" dirty="0">
                <a:latin typeface="Gothic A1" pitchFamily="2" charset="-127"/>
              </a:rPr>
              <a:t> </a:t>
            </a:r>
            <a:r>
              <a:rPr lang="de-DE" dirty="0"/>
              <a:t>Erfahrung - </a:t>
            </a:r>
            <a:r>
              <a:rPr lang="de-DE" b="1" dirty="0"/>
              <a:t>9 zertifizierte </a:t>
            </a:r>
            <a:r>
              <a:rPr lang="de-DE" dirty="0" err="1"/>
              <a:t>LucaNet</a:t>
            </a:r>
            <a:r>
              <a:rPr lang="de-DE" dirty="0"/>
              <a:t> </a:t>
            </a:r>
            <a:r>
              <a:rPr lang="de-DE" b="1" dirty="0"/>
              <a:t>Berater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</a:t>
            </a:r>
            <a:r>
              <a:rPr lang="de-DE" b="1" dirty="0"/>
              <a:t>100 </a:t>
            </a:r>
            <a:r>
              <a:rPr lang="de-DE" dirty="0" err="1"/>
              <a:t>LucaNet</a:t>
            </a:r>
            <a:r>
              <a:rPr lang="de-DE" b="1" dirty="0"/>
              <a:t> Einführungen</a:t>
            </a:r>
            <a:r>
              <a:rPr lang="de-DE" dirty="0"/>
              <a:t> durchgeführt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ECAF3CC8-DC61-A374-0387-AA624A592322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8446613" y="6590356"/>
            <a:ext cx="3428344" cy="164614"/>
            <a:chOff x="4255151" y="5194399"/>
            <a:chExt cx="3428344" cy="164614"/>
          </a:xfrm>
        </p:grpSpPr>
        <p:sp>
          <p:nvSpPr>
            <p:cNvPr id="3" name="Rectangle 134">
              <a:extLst>
                <a:ext uri="{FF2B5EF4-FFF2-40B4-BE49-F238E27FC236}">
                  <a16:creationId xmlns:a16="http://schemas.microsoft.com/office/drawing/2014/main" id="{CB7D0D02-826A-08F3-68DA-89B49C4F0127}"/>
                </a:ext>
              </a:extLst>
            </p:cNvPr>
            <p:cNvSpPr/>
            <p:nvPr/>
          </p:nvSpPr>
          <p:spPr bwMode="auto">
            <a:xfrm>
              <a:off x="5966607" y="5194399"/>
              <a:ext cx="856085" cy="164614"/>
            </a:xfrm>
            <a:prstGeom prst="rect">
              <a:avLst/>
            </a:prstGeom>
            <a:solidFill>
              <a:srgbClr val="CED2E7"/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6350" cap="flat" cmpd="sng" algn="ctr">
                  <a:solidFill>
                    <a:srgbClr val="CED2E7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700" b="0" i="0" u="none" strike="noStrike" cap="none" normalizeH="0" baseline="0">
                <a:ln>
                  <a:noFill/>
                </a:ln>
                <a:solidFill>
                  <a:srgbClr val="2B2928"/>
                </a:solidFill>
                <a:effectLst/>
              </a:endParaRPr>
            </a:p>
          </p:txBody>
        </p:sp>
        <p:sp>
          <p:nvSpPr>
            <p:cNvPr id="4" name="Rectangle 135">
              <a:extLst>
                <a:ext uri="{FF2B5EF4-FFF2-40B4-BE49-F238E27FC236}">
                  <a16:creationId xmlns:a16="http://schemas.microsoft.com/office/drawing/2014/main" id="{B62CCF8A-CE34-6A3F-235D-81F5729C3E4F}"/>
                </a:ext>
              </a:extLst>
            </p:cNvPr>
            <p:cNvSpPr/>
            <p:nvPr/>
          </p:nvSpPr>
          <p:spPr bwMode="auto">
            <a:xfrm>
              <a:off x="4255151" y="5194399"/>
              <a:ext cx="856085" cy="164614"/>
            </a:xfrm>
            <a:prstGeom prst="rect">
              <a:avLst/>
            </a:prstGeom>
            <a:solidFill>
              <a:srgbClr val="F7D4B3"/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6350" cap="flat" cmpd="sng" algn="ctr">
                  <a:solidFill>
                    <a:srgbClr val="F7D4B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700" b="0" i="0" u="none" strike="noStrike" cap="none" normalizeH="0" baseline="0">
                <a:ln>
                  <a:noFill/>
                </a:ln>
                <a:solidFill>
                  <a:srgbClr val="2B2928"/>
                </a:solidFill>
                <a:effectLst/>
              </a:endParaRPr>
            </a:p>
          </p:txBody>
        </p:sp>
        <p:sp>
          <p:nvSpPr>
            <p:cNvPr id="12" name="Rectangle 136">
              <a:extLst>
                <a:ext uri="{FF2B5EF4-FFF2-40B4-BE49-F238E27FC236}">
                  <a16:creationId xmlns:a16="http://schemas.microsoft.com/office/drawing/2014/main" id="{35F221C2-A8E6-59BE-3968-51553D2E22DE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 bwMode="auto">
            <a:xfrm>
              <a:off x="6824026" y="5194399"/>
              <a:ext cx="856085" cy="164614"/>
            </a:xfrm>
            <a:prstGeom prst="rect">
              <a:avLst/>
            </a:prstGeom>
            <a:solidFill>
              <a:srgbClr val="FFE8B2"/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700" b="0" i="0" u="none" strike="noStrike" cap="none" normalizeH="0" baseline="0">
                <a:ln>
                  <a:noFill/>
                </a:ln>
                <a:solidFill>
                  <a:srgbClr val="2B2928"/>
                </a:solidFill>
                <a:effectLst/>
              </a:endParaRPr>
            </a:p>
          </p:txBody>
        </p:sp>
        <p:sp>
          <p:nvSpPr>
            <p:cNvPr id="13" name="Rectangle 137">
              <a:extLst>
                <a:ext uri="{FF2B5EF4-FFF2-40B4-BE49-F238E27FC236}">
                  <a16:creationId xmlns:a16="http://schemas.microsoft.com/office/drawing/2014/main" id="{CBEFE27F-B17B-38C0-6435-0E9C953CBEF3}"/>
                </a:ext>
              </a:extLst>
            </p:cNvPr>
            <p:cNvSpPr/>
            <p:nvPr/>
          </p:nvSpPr>
          <p:spPr bwMode="auto">
            <a:xfrm>
              <a:off x="5112571" y="5194399"/>
              <a:ext cx="856085" cy="164614"/>
            </a:xfrm>
            <a:prstGeom prst="rect">
              <a:avLst/>
            </a:prstGeom>
            <a:solidFill>
              <a:srgbClr val="DDDADB"/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700" b="0" i="0" u="none" strike="noStrike" cap="none" normalizeH="0" baseline="0">
                <a:ln>
                  <a:noFill/>
                </a:ln>
                <a:solidFill>
                  <a:srgbClr val="2B2928"/>
                </a:solidFill>
                <a:effectLst/>
              </a:endParaRPr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0D81E683-04CE-95A2-02AB-E65E1928B12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 bwMode="auto">
            <a:xfrm>
              <a:off x="5112571" y="5194399"/>
              <a:ext cx="856085" cy="164614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ED2E7"/>
                  </a:solidFill>
                </a14:hiddenFill>
              </a:ext>
            </a:extLst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dirty="0">
                  <a:ln>
                    <a:noFill/>
                  </a:ln>
                  <a:solidFill>
                    <a:srgbClr val="2B2928"/>
                  </a:solidFill>
                  <a:effectLst/>
                  <a:latin typeface="Gothic A1" pitchFamily="2" charset="-127"/>
                </a:rPr>
                <a:t>Prozesse + Systeme</a:t>
              </a: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9E3AE90E-DA94-3475-578C-05A42504E501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 bwMode="auto">
            <a:xfrm>
              <a:off x="5969991" y="5194399"/>
              <a:ext cx="856085" cy="164614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7D4B3"/>
                  </a:solidFill>
                </a14:hiddenFill>
              </a:ext>
            </a:extLst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>
                  <a:ln>
                    <a:noFill/>
                  </a:ln>
                  <a:solidFill>
                    <a:srgbClr val="2B2928"/>
                  </a:solidFill>
                  <a:effectLst/>
                  <a:latin typeface="Gothic A1" pitchFamily="2" charset="-127"/>
                </a:rPr>
                <a:t>Mitarbeiter</a:t>
              </a: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2E16E61F-3FBA-9ABA-1F54-B080090734A8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 bwMode="auto">
            <a:xfrm>
              <a:off x="6827410" y="5194399"/>
              <a:ext cx="856085" cy="164614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E8B2"/>
                  </a:solidFill>
                </a14:hiddenFill>
              </a:ext>
            </a:extLst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>
                  <a:ln>
                    <a:noFill/>
                  </a:ln>
                  <a:solidFill>
                    <a:srgbClr val="2B2928"/>
                  </a:solidFill>
                  <a:effectLst/>
                  <a:latin typeface="Gothic A1" pitchFamily="2" charset="-127"/>
                </a:rPr>
                <a:t>Finanzen</a:t>
              </a:r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900FEB52-F63B-8B32-80C1-0CB7504752F2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 bwMode="auto">
            <a:xfrm>
              <a:off x="4255151" y="5194399"/>
              <a:ext cx="856085" cy="164614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ADB"/>
                  </a:solidFill>
                </a14:hiddenFill>
              </a:ext>
            </a:extLst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>
                  <a:ln>
                    <a:noFill/>
                  </a:ln>
                  <a:solidFill>
                    <a:srgbClr val="2B2928"/>
                  </a:solidFill>
                  <a:effectLst/>
                  <a:latin typeface="Gothic A1" pitchFamily="2" charset="-127"/>
                </a:rPr>
                <a:t>Kunden &amp; Produkte</a:t>
              </a:r>
            </a:p>
          </p:txBody>
        </p:sp>
      </p:grpSp>
      <p:sp>
        <p:nvSpPr>
          <p:cNvPr id="27" name="Textbox">
            <a:extLst>
              <a:ext uri="{FF2B5EF4-FFF2-40B4-BE49-F238E27FC236}">
                <a16:creationId xmlns:a16="http://schemas.microsoft.com/office/drawing/2014/main" id="{7D5CB0DE-3E14-780F-A7C5-069825A242FA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877310" y="2096852"/>
            <a:ext cx="3022446" cy="42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800"/>
              </a:spcBef>
              <a:spcAft>
                <a:spcPct val="0"/>
              </a:spcAft>
              <a:defRPr lang="de-DE" sz="1600" b="0" kern="0" dirty="0" smtClean="0">
                <a:solidFill>
                  <a:schemeClr val="tx1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  <a:defRPr lang="de-DE" sz="1200" kern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algn="l" rtl="0">
              <a:spcBef>
                <a:spcPts val="900"/>
              </a:spcBef>
              <a:spcAft>
                <a:spcPts val="0"/>
              </a:spcAft>
            </a:pPr>
            <a:r>
              <a:rPr lang="de-DE" sz="1600" b="0" i="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Wichtige Unternehmerfragen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endParaRPr lang="de-DE" sz="1200" dirty="0">
              <a:solidFill>
                <a:srgbClr val="2B2928"/>
              </a:solidFill>
              <a:ea typeface="Gothic A1" pitchFamily="2" charset="-127"/>
            </a:endParaRP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Brauche ich eine integrierte Planung und wie muss diese aufgebaut sein?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Wie sieht ein zeitgemäßes Reporting aus? Welche Anforderungen muss das Reporting erfüllen?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Wie kann ich mehr Struktur und Klarheit in meine Liquiditätsplanung bringen und ist eine Liquiditätsplanung auf Wochenebene notwendig?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Welche Softwarelösungen für Planung, Controlling und BI passen zu meinem Unternehmen? Benötige ich ein integriertes System und welches BI-Tool unterstützt meine Ziele am besten? 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Welche Prozesse lassen sich digitalisieren oder automatisieren? Welche Kompetenzen braucht mein Team?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endParaRPr lang="de-DE" sz="1200" dirty="0">
              <a:solidFill>
                <a:srgbClr val="2B2928"/>
              </a:solidFill>
              <a:latin typeface="Gothic A1" pitchFamily="2" charset="-127"/>
              <a:ea typeface="Gothic A1" pitchFamily="2" charset="-127"/>
            </a:endParaRPr>
          </a:p>
          <a:p>
            <a:pPr algn="l" rtl="0">
              <a:spcBef>
                <a:spcPts val="900"/>
              </a:spcBef>
              <a:spcAft>
                <a:spcPts val="0"/>
              </a:spcAft>
            </a:pPr>
            <a:endParaRPr lang="de-DE" sz="1200" b="0" i="0" dirty="0">
              <a:solidFill>
                <a:srgbClr val="4CB9E6"/>
              </a:solidFill>
              <a:latin typeface="Gothic A1 ExtraBold" pitchFamily="2" charset="-127"/>
              <a:ea typeface="Gothic A1 ExtraBold" pitchFamily="2" charset="-127"/>
              <a:cs typeface="Gothic A1 ExtraBold" pitchFamily="2" charset="-127"/>
            </a:endParaRPr>
          </a:p>
        </p:txBody>
      </p:sp>
      <p:sp>
        <p:nvSpPr>
          <p:cNvPr id="28" name="Textbox">
            <a:extLst>
              <a:ext uri="{FF2B5EF4-FFF2-40B4-BE49-F238E27FC236}">
                <a16:creationId xmlns:a16="http://schemas.microsoft.com/office/drawing/2014/main" id="{96BE1B9D-3C63-3D91-FA4C-5C70A3178D9E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4237368" y="2096852"/>
            <a:ext cx="3647149" cy="167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800"/>
              </a:spcBef>
              <a:spcAft>
                <a:spcPct val="0"/>
              </a:spcAft>
              <a:defRPr lang="de-DE" sz="1600" b="0" kern="0" dirty="0" smtClean="0">
                <a:solidFill>
                  <a:schemeClr val="tx1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  <a:defRPr lang="de-DE" sz="1200" kern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algn="l" rtl="0">
              <a:spcBef>
                <a:spcPts val="300"/>
              </a:spcBef>
              <a:spcAft>
                <a:spcPts val="0"/>
              </a:spcAft>
            </a:pPr>
            <a:r>
              <a:rPr lang="de-DE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QUEST Ansatz</a:t>
            </a:r>
            <a:endParaRPr lang="de-DE" sz="1600" b="0" i="0">
              <a:solidFill>
                <a:srgbClr val="2B2928"/>
              </a:solidFill>
              <a:latin typeface="Gothic A1 ExtraBold" pitchFamily="2" charset="-127"/>
              <a:ea typeface="Gothic A1 ExtraBold" pitchFamily="2" charset="-127"/>
              <a:cs typeface="Gothic A1 ExtraBold" pitchFamily="2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1458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hink-cell data - do not delete" hidden="1">
            <a:extLst>
              <a:ext uri="{FF2B5EF4-FFF2-40B4-BE49-F238E27FC236}">
                <a16:creationId xmlns:a16="http://schemas.microsoft.com/office/drawing/2014/main" id="{32F1D1B7-02FD-141B-CB97-90126D2F5A8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252845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9" imgW="519" imgH="518" progId="TCLayout.ActiveDocument.1">
                  <p:embed/>
                </p:oleObj>
              </mc:Choice>
              <mc:Fallback>
                <p:oleObj name="think-cell Folie" r:id="rId9" imgW="519" imgH="518" progId="TCLayout.ActiveDocument.1">
                  <p:embed/>
                  <p:pic>
                    <p:nvPicPr>
                      <p:cNvPr id="2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2F1D1B7-02FD-141B-CB97-90126D2F5A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">
            <a:extLst>
              <a:ext uri="{FF2B5EF4-FFF2-40B4-BE49-F238E27FC236}">
                <a16:creationId xmlns:a16="http://schemas.microsoft.com/office/drawing/2014/main" id="{D20A9AC5-13E0-8A52-B90D-C2B6AF14836F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237364" y="2096852"/>
            <a:ext cx="3647149" cy="42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800"/>
              </a:spcBef>
              <a:spcAft>
                <a:spcPct val="0"/>
              </a:spcAft>
              <a:defRPr lang="de-DE" sz="1600" b="0" kern="0" dirty="0" smtClean="0">
                <a:solidFill>
                  <a:schemeClr val="tx1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  <a:defRPr lang="de-DE" sz="1200" kern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algn="l" rtl="0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QUEST Empfehlung: </a:t>
            </a:r>
            <a:r>
              <a:rPr lang="de-DE" dirty="0" err="1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LucaNet</a:t>
            </a:r>
            <a:endParaRPr lang="de-DE" dirty="0">
              <a:solidFill>
                <a:srgbClr val="2B2928"/>
              </a:solidFill>
              <a:latin typeface="Gothic A1 ExtraBold" pitchFamily="2" charset="-127"/>
              <a:ea typeface="Gothic A1 ExtraBold" pitchFamily="2" charset="-127"/>
              <a:cs typeface="Gothic A1 ExtraBold" pitchFamily="2" charset="-127"/>
            </a:endParaRPr>
          </a:p>
          <a:p>
            <a:pPr algn="l" rtl="0">
              <a:spcBef>
                <a:spcPts val="900"/>
              </a:spcBef>
              <a:spcAft>
                <a:spcPts val="0"/>
              </a:spcAft>
            </a:pPr>
            <a:endParaRPr lang="de-DE" sz="1200" b="0" i="0" dirty="0">
              <a:solidFill>
                <a:srgbClr val="2B2928"/>
              </a:solidFill>
              <a:latin typeface="Gothic A1" pitchFamily="2" charset="-127"/>
              <a:ea typeface="Gothic A1" pitchFamily="2" charset="-127"/>
              <a:cs typeface="Gothic A1" pitchFamily="2" charset="-127"/>
            </a:endParaRP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Zertifiziert und branchenunabhängig 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Flexibel, schnell und zuverlässig 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Geeignet für mittelständische Einzelunternehmen, mittelständische Unternehmensgruppen sowie Konzerne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Gute Anbindung zu den gängigen Finanzbuchhaltungs- und ERP-Systemen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Gute Schnittstelle zu Excel (Import und Export)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Schaffen von Vertrauen bei Banken, Investoren, Wirtschaftsprüfern oder sonstigen Stakeholdern durch Einsatz einer Standardsoftware</a:t>
            </a:r>
          </a:p>
        </p:txBody>
      </p:sp>
      <p:sp>
        <p:nvSpPr>
          <p:cNvPr id="2" name="Titel 10">
            <a:extLst>
              <a:ext uri="{FF2B5EF4-FFF2-40B4-BE49-F238E27FC236}">
                <a16:creationId xmlns:a16="http://schemas.microsoft.com/office/drawing/2014/main" id="{2EF3C79F-1547-C9EE-64D4-3C60A91AD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vert270"/>
          <a:lstStyle/>
          <a:p>
            <a:r>
              <a:rPr lang="de-DE" dirty="0"/>
              <a:t>Unsere Kernkompetenzen</a:t>
            </a:r>
          </a:p>
        </p:txBody>
      </p:sp>
      <p:pic>
        <p:nvPicPr>
          <p:cNvPr id="1026" name="Picture 2" descr="Lucanet - FINANCE">
            <a:extLst>
              <a:ext uri="{FF2B5EF4-FFF2-40B4-BE49-F238E27FC236}">
                <a16:creationId xmlns:a16="http://schemas.microsoft.com/office/drawing/2014/main" id="{76EF5F76-7A77-8081-790D-02C81EFFF7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1" t="30401" r="12137" b="30611"/>
          <a:stretch>
            <a:fillRect/>
          </a:stretch>
        </p:blipFill>
        <p:spPr bwMode="auto">
          <a:xfrm>
            <a:off x="4970385" y="5696290"/>
            <a:ext cx="2181108" cy="46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8ADEC4FA-00E3-805C-7CC4-EDCDECA1A52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73558" y="548681"/>
            <a:ext cx="8171015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04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3000" b="1">
                <a:solidFill>
                  <a:srgbClr val="2B2928"/>
                </a:solidFill>
                <a:latin typeface="Gothic A1" pitchFamily="2" charset="-127"/>
                <a:ea typeface="Gothic A1 ExtraBold" pitchFamily="2" charset="-127"/>
                <a:cs typeface="Gothic A1 ExtraBold" pitchFamily="2" charset="-127"/>
              </a:rPr>
              <a:t>Unternehmensplanung</a:t>
            </a:r>
            <a:endParaRPr lang="de-DE" sz="3000">
              <a:solidFill>
                <a:srgbClr val="2B2928"/>
              </a:solidFill>
              <a:latin typeface="Gothic A1" pitchFamily="2" charset="-127"/>
              <a:ea typeface="Gothic A1 ExtraBold" pitchFamily="2" charset="-127"/>
              <a:cs typeface="Gothic A1 ExtraBold" pitchFamily="2" charset="-127"/>
            </a:endParaRPr>
          </a:p>
        </p:txBody>
      </p:sp>
      <p:sp>
        <p:nvSpPr>
          <p:cNvPr id="16" name="Textbox">
            <a:extLst>
              <a:ext uri="{FF2B5EF4-FFF2-40B4-BE49-F238E27FC236}">
                <a16:creationId xmlns:a16="http://schemas.microsoft.com/office/drawing/2014/main" id="{18E143A2-9DC0-5C72-6E60-870F2A55A90D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8065475" y="2096852"/>
            <a:ext cx="3647149" cy="42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800"/>
              </a:spcBef>
              <a:spcAft>
                <a:spcPct val="0"/>
              </a:spcAft>
              <a:defRPr lang="de-DE" sz="1600" b="0" kern="0" dirty="0" smtClean="0">
                <a:solidFill>
                  <a:schemeClr val="tx1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  <a:defRPr lang="de-DE" sz="1200" kern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algn="l" rtl="0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QUEST als </a:t>
            </a:r>
            <a:r>
              <a:rPr lang="de-DE" dirty="0" err="1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LucaNet</a:t>
            </a:r>
            <a:r>
              <a:rPr lang="de-DE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Certified Partner</a:t>
            </a:r>
          </a:p>
          <a:p>
            <a:pPr algn="l" rtl="0">
              <a:spcBef>
                <a:spcPts val="900"/>
              </a:spcBef>
              <a:spcAft>
                <a:spcPts val="0"/>
              </a:spcAft>
            </a:pPr>
            <a:endParaRPr lang="de-DE" sz="1200" b="0" i="0" dirty="0">
              <a:solidFill>
                <a:srgbClr val="2B2928"/>
              </a:solidFill>
              <a:latin typeface="Gothic A1" pitchFamily="2" charset="-127"/>
              <a:ea typeface="Gothic A1" pitchFamily="2" charset="-127"/>
              <a:cs typeface="Gothic A1" pitchFamily="2" charset="-127"/>
            </a:endParaRP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9 Mitarbeiter der Quest sind </a:t>
            </a:r>
            <a:r>
              <a:rPr lang="de-DE" dirty="0" err="1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LucaNet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Certified Professionals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Seit 2011 </a:t>
            </a:r>
            <a:r>
              <a:rPr lang="de-DE" dirty="0" err="1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LucaNet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Certified Partner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In den letzten 5 Jahren haben wir etwa 500 </a:t>
            </a:r>
            <a:r>
              <a:rPr lang="de-DE" dirty="0" err="1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LucaNet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-Planungen für rund 200 Unternehmen entwickelt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Gemeinsam mit Unternehmen entwickeln wir </a:t>
            </a:r>
            <a:b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</a:b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einen effizienten Planungs- und </a:t>
            </a:r>
            <a:r>
              <a:rPr lang="de-DE" dirty="0" err="1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Reportingprozess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Mit dem Erwerb der Software </a:t>
            </a:r>
            <a:r>
              <a:rPr lang="de-DE" dirty="0" err="1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LucaNet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kann der Planungs- und </a:t>
            </a:r>
            <a:r>
              <a:rPr lang="de-DE" dirty="0" err="1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Reportingprozess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im Unternehmen vollständig implementiert</a:t>
            </a:r>
            <a:b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</a:b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werden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Oder: Planung und Reporting </a:t>
            </a:r>
            <a:r>
              <a:rPr lang="de-DE" dirty="0" err="1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as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a </a:t>
            </a:r>
            <a:r>
              <a:rPr lang="de-DE" dirty="0" err="1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service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</a:t>
            </a:r>
            <a:r>
              <a:rPr lang="de-DE" dirty="0" err="1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by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 Quest als flexible Alternative zum Lizenzkauf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endParaRPr lang="de-DE" dirty="0">
              <a:solidFill>
                <a:srgbClr val="2B2928"/>
              </a:solidFill>
              <a:latin typeface="Gothic A1" pitchFamily="2" charset="-127"/>
              <a:ea typeface="Gothic A1 Light" pitchFamily="2" charset="-127"/>
              <a:cs typeface="Gothic A1 Light" pitchFamily="2" charset="-127"/>
            </a:endParaRPr>
          </a:p>
        </p:txBody>
      </p:sp>
      <p:sp>
        <p:nvSpPr>
          <p:cNvPr id="18" name="Textbox">
            <a:extLst>
              <a:ext uri="{FF2B5EF4-FFF2-40B4-BE49-F238E27FC236}">
                <a16:creationId xmlns:a16="http://schemas.microsoft.com/office/drawing/2014/main" id="{B1E0C55E-EC0D-E652-D502-6CBEA17F71A7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877310" y="2096852"/>
            <a:ext cx="3022446" cy="42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800"/>
              </a:spcBef>
              <a:spcAft>
                <a:spcPct val="0"/>
              </a:spcAft>
              <a:defRPr lang="de-DE" sz="1600" b="0" kern="0" dirty="0" smtClean="0">
                <a:solidFill>
                  <a:schemeClr val="tx1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  <a:defRPr lang="de-DE" sz="1200" kern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algn="l" rtl="0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Nutzen integrierte Planung</a:t>
            </a:r>
          </a:p>
          <a:p>
            <a:pPr algn="l" rtl="0">
              <a:spcBef>
                <a:spcPts val="900"/>
              </a:spcBef>
              <a:spcAft>
                <a:spcPts val="0"/>
              </a:spcAft>
            </a:pPr>
            <a:endParaRPr lang="de-DE" sz="1200" b="0" i="0" dirty="0">
              <a:solidFill>
                <a:srgbClr val="2B2928"/>
              </a:solidFill>
              <a:latin typeface="Gothic A1" pitchFamily="2" charset="-127"/>
              <a:ea typeface="Gothic A1" pitchFamily="2" charset="-127"/>
              <a:cs typeface="Gothic A1" pitchFamily="2" charset="-127"/>
            </a:endParaRPr>
          </a:p>
          <a:p>
            <a:pPr marL="0" lvl="2" indent="0">
              <a:spcBef>
                <a:spcPts val="90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Frühzeitiges Erkennen von Chancen und Risiken</a:t>
            </a:r>
          </a:p>
          <a:p>
            <a:pPr marL="0" lvl="2" indent="0">
              <a:spcBef>
                <a:spcPts val="90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Zahlen im Überblick</a:t>
            </a:r>
          </a:p>
          <a:p>
            <a:pPr marL="0" lvl="2" indent="0">
              <a:spcBef>
                <a:spcPts val="90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Strategie auf Basis einer Unternehmensplanung</a:t>
            </a:r>
          </a:p>
          <a:p>
            <a:pPr marL="0" lvl="2" indent="0">
              <a:spcBef>
                <a:spcPts val="90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Entscheidungen erleichtern, z.B. durch Simulationsrechnungen nicht nur bei Investitionsentscheidungen </a:t>
            </a:r>
          </a:p>
          <a:p>
            <a:pPr marL="0" lvl="2" indent="0">
              <a:spcBef>
                <a:spcPts val="90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Einbindung von Mitarbeitenden und Führungskräften in den Planungsprozess </a:t>
            </a:r>
          </a:p>
          <a:p>
            <a:pPr marL="0" lvl="2" indent="0">
              <a:spcBef>
                <a:spcPts val="90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Schaffen von Verantwortlichkeiten durch </a:t>
            </a:r>
            <a:b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</a:b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Einbindung und Teilen von Informationen</a:t>
            </a:r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5FB5F474-7325-A1F1-EFE6-F35F1743F485}"/>
              </a:ext>
            </a:extLst>
          </p:cNvPr>
          <p:cNvSpPr txBox="1"/>
          <p:nvPr/>
        </p:nvSpPr>
        <p:spPr>
          <a:xfrm>
            <a:off x="877310" y="1021095"/>
            <a:ext cx="108353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1800"/>
              </a:spcBef>
              <a:spcAft>
                <a:spcPts val="0"/>
              </a:spcAft>
            </a:pPr>
            <a:r>
              <a:rPr lang="de-DE" sz="2000" dirty="0">
                <a:solidFill>
                  <a:srgbClr val="2B2928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Unternehmensplanung muss schnell, nachvollziehbar und integriert unternehmerische Entscheidungen vorbereiten - </a:t>
            </a:r>
            <a:r>
              <a:rPr lang="de-DE" sz="20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wir empfehlen </a:t>
            </a:r>
            <a:r>
              <a:rPr lang="de-DE" sz="2000" dirty="0" err="1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LucaNet</a:t>
            </a:r>
            <a:r>
              <a:rPr lang="de-DE" sz="20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8647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E17FF-953A-8863-61E6-23DDFF912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hink-cell data - do not delete" hidden="1">
            <a:extLst>
              <a:ext uri="{FF2B5EF4-FFF2-40B4-BE49-F238E27FC236}">
                <a16:creationId xmlns:a16="http://schemas.microsoft.com/office/drawing/2014/main" id="{F7AC4B16-DD0D-14C9-127B-A427D083FFBD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9" imgW="519" imgH="518" progId="TCLayout.ActiveDocument.1">
                  <p:embed/>
                </p:oleObj>
              </mc:Choice>
              <mc:Fallback>
                <p:oleObj name="think-cell Folie" r:id="rId9" imgW="519" imgH="518" progId="TCLayout.ActiveDocument.1">
                  <p:embed/>
                  <p:pic>
                    <p:nvPicPr>
                      <p:cNvPr id="2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7AC4B16-DD0D-14C9-127B-A427D083FF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0">
            <a:extLst>
              <a:ext uri="{FF2B5EF4-FFF2-40B4-BE49-F238E27FC236}">
                <a16:creationId xmlns:a16="http://schemas.microsoft.com/office/drawing/2014/main" id="{FB3C21D5-7B74-9E8A-60D6-842E3CAEA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vert270"/>
          <a:lstStyle/>
          <a:p>
            <a:r>
              <a:rPr lang="de-DE"/>
              <a:t>Unsere Kernkompetenzen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103DD8EE-9CD1-FF35-F364-A1BA79C6B72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73558" y="548681"/>
            <a:ext cx="8171015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04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3000" b="1" dirty="0">
                <a:solidFill>
                  <a:srgbClr val="2B2928"/>
                </a:solidFill>
                <a:latin typeface="Gothic A1" pitchFamily="2" charset="-127"/>
                <a:ea typeface="Gothic A1 ExtraBold" pitchFamily="2" charset="-127"/>
                <a:cs typeface="Gothic A1 ExtraBold" pitchFamily="2" charset="-127"/>
              </a:rPr>
              <a:t>Unternehmensnachfolge</a:t>
            </a:r>
            <a:endParaRPr lang="de-DE" sz="3000" dirty="0">
              <a:solidFill>
                <a:srgbClr val="2B2928"/>
              </a:solidFill>
              <a:latin typeface="Gothic A1" pitchFamily="2" charset="-127"/>
              <a:ea typeface="Gothic A1 ExtraBold" pitchFamily="2" charset="-127"/>
              <a:cs typeface="Gothic A1 ExtraBold" pitchFamily="2" charset="-127"/>
            </a:endParaRPr>
          </a:p>
        </p:txBody>
      </p:sp>
      <p:sp>
        <p:nvSpPr>
          <p:cNvPr id="13" name="Textbox">
            <a:extLst>
              <a:ext uri="{FF2B5EF4-FFF2-40B4-BE49-F238E27FC236}">
                <a16:creationId xmlns:a16="http://schemas.microsoft.com/office/drawing/2014/main" id="{605531E5-DB94-6A06-CF15-93C4CDFB6E71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237363" y="3669144"/>
            <a:ext cx="7475261" cy="2247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800"/>
              </a:spcBef>
              <a:spcAft>
                <a:spcPct val="0"/>
              </a:spcAft>
              <a:defRPr lang="de-DE" sz="1600" b="0" kern="0" dirty="0" smtClean="0">
                <a:solidFill>
                  <a:schemeClr val="tx1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  <a:defRPr lang="de-DE" sz="1200" kern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Expertise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endParaRPr lang="de-DE" sz="800" b="0" i="0" dirty="0">
              <a:solidFill>
                <a:srgbClr val="2B2928"/>
              </a:solidFill>
              <a:latin typeface="Gothic A1 ExtraBold" pitchFamily="2" charset="-127"/>
              <a:ea typeface="Gothic A1 ExtraBold" pitchFamily="2" charset="-127"/>
              <a:cs typeface="Gothic A1 ExtraBold" pitchFamily="2" charset="-127"/>
            </a:endParaRP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In über </a:t>
            </a:r>
            <a:r>
              <a:rPr lang="de-DE" b="1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170 Projekten 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die Nachfolge begleitet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Insgesamt rd. </a:t>
            </a:r>
            <a:r>
              <a:rPr lang="de-DE" b="1" dirty="0">
                <a:solidFill>
                  <a:srgbClr val="2B2928"/>
                </a:solidFill>
                <a:ea typeface="Gothic A1 Light" pitchFamily="2" charset="-127"/>
              </a:rPr>
              <a:t>1,5 Mrd. EUR Transaktionsvolumen 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begleitet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Rund </a:t>
            </a:r>
            <a:r>
              <a:rPr lang="de-DE" b="1" dirty="0">
                <a:solidFill>
                  <a:srgbClr val="2B2928"/>
                </a:solidFill>
                <a:ea typeface="Gothic A1 Light" pitchFamily="2" charset="-127"/>
              </a:rPr>
              <a:t>15.000 Arbeitsverhältnisse 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durch eine Nachfolgelösung gesichert 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Jeweils </a:t>
            </a:r>
            <a:r>
              <a:rPr lang="de-DE" b="1" dirty="0">
                <a:solidFill>
                  <a:srgbClr val="2B2928"/>
                </a:solidFill>
                <a:ea typeface="Gothic A1 Light" pitchFamily="2" charset="-127"/>
              </a:rPr>
              <a:t>50% Asset Deals</a:t>
            </a:r>
            <a:r>
              <a:rPr lang="de-DE" dirty="0">
                <a:solidFill>
                  <a:srgbClr val="2B2928"/>
                </a:solidFill>
                <a:ea typeface="Gothic A1 Light" pitchFamily="2" charset="-127"/>
              </a:rPr>
              <a:t> 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bzw. </a:t>
            </a:r>
            <a:r>
              <a:rPr lang="de-DE" b="1" dirty="0">
                <a:solidFill>
                  <a:srgbClr val="2B2928"/>
                </a:solidFill>
                <a:ea typeface="Gothic A1 Light" pitchFamily="2" charset="-127"/>
              </a:rPr>
              <a:t>Share Deals 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begleitet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b="1" dirty="0">
                <a:solidFill>
                  <a:srgbClr val="2B2928"/>
                </a:solidFill>
                <a:ea typeface="Gothic A1 Light" pitchFamily="2" charset="-127"/>
              </a:rPr>
              <a:t>50 </a:t>
            </a:r>
            <a:r>
              <a:rPr lang="de-DE" b="1" dirty="0" err="1">
                <a:solidFill>
                  <a:srgbClr val="2B2928"/>
                </a:solidFill>
                <a:ea typeface="Gothic A1 Light" pitchFamily="2" charset="-127"/>
              </a:rPr>
              <a:t>Distressed</a:t>
            </a:r>
            <a:r>
              <a:rPr lang="de-DE" b="1" dirty="0">
                <a:solidFill>
                  <a:srgbClr val="2B2928"/>
                </a:solidFill>
                <a:ea typeface="Gothic A1 Light" pitchFamily="2" charset="-127"/>
              </a:rPr>
              <a:t> M&amp;A Fälle</a:t>
            </a:r>
            <a:r>
              <a:rPr lang="de-DE" dirty="0">
                <a:solidFill>
                  <a:srgbClr val="2B2928"/>
                </a:solidFill>
                <a:ea typeface="Gothic A1 Light" pitchFamily="2" charset="-127"/>
              </a:rPr>
              <a:t> 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erfolgreich unterstützt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In </a:t>
            </a:r>
            <a:r>
              <a:rPr lang="de-DE" b="1" dirty="0">
                <a:solidFill>
                  <a:srgbClr val="2B2928"/>
                </a:solidFill>
                <a:ea typeface="Gothic A1 Light" pitchFamily="2" charset="-127"/>
              </a:rPr>
              <a:t>75 Fällen die Betriebsimmobilie 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in den Verkauf eingebunden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Ca. </a:t>
            </a:r>
            <a:r>
              <a:rPr lang="de-DE" b="1" dirty="0">
                <a:solidFill>
                  <a:srgbClr val="2B2928"/>
                </a:solidFill>
                <a:ea typeface="Gothic A1 Light" pitchFamily="2" charset="-127"/>
              </a:rPr>
              <a:t>50%  Strategische Investoren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, </a:t>
            </a:r>
            <a:r>
              <a:rPr lang="de-DE" b="1" dirty="0">
                <a:solidFill>
                  <a:srgbClr val="2B2928"/>
                </a:solidFill>
                <a:ea typeface="Gothic A1 Light" pitchFamily="2" charset="-127"/>
              </a:rPr>
              <a:t>50% Finanzinvestoren </a:t>
            </a: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/ MBI / MBOs  und sonstige</a:t>
            </a:r>
          </a:p>
          <a:p>
            <a:pPr lvl="2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ea typeface="Gothic A1 Light" pitchFamily="2" charset="-127"/>
              </a:rPr>
              <a:t>2-mal Ausgezeichnet von der WiWo für </a:t>
            </a:r>
            <a:r>
              <a:rPr lang="de-DE" b="1" dirty="0">
                <a:solidFill>
                  <a:srgbClr val="2B2928"/>
                </a:solidFill>
                <a:ea typeface="Gothic A1 Light" pitchFamily="2" charset="-127"/>
              </a:rPr>
              <a:t>„Best of Consulting“ Mittelstand für M&amp;A </a:t>
            </a:r>
            <a:r>
              <a:rPr lang="de-DE" dirty="0">
                <a:solidFill>
                  <a:srgbClr val="2B2928"/>
                </a:solidFill>
                <a:ea typeface="Gothic A1 Light" pitchFamily="2" charset="-127"/>
              </a:rPr>
              <a:t>für den Verkauf eines Holzhausherstellers gemeinsam mit der </a:t>
            </a:r>
            <a:r>
              <a:rPr lang="de-DE" dirty="0" err="1">
                <a:solidFill>
                  <a:srgbClr val="2B2928"/>
                </a:solidFill>
                <a:ea typeface="Gothic A1 Light" pitchFamily="2" charset="-127"/>
              </a:rPr>
              <a:t>BayLB</a:t>
            </a:r>
            <a:r>
              <a:rPr lang="de-DE" dirty="0">
                <a:solidFill>
                  <a:srgbClr val="2B2928"/>
                </a:solidFill>
                <a:ea typeface="Gothic A1 Light" pitchFamily="2" charset="-127"/>
              </a:rPr>
              <a:t> (2020) und der Fusion im Büromöbelfachhandel (2024)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77655EF-7CFB-9779-A080-8302FE7C5BD7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2809" y="2096852"/>
            <a:ext cx="4237066" cy="2336122"/>
          </a:xfrm>
          <a:prstGeom prst="rect">
            <a:avLst/>
          </a:prstGeom>
        </p:spPr>
      </p:pic>
      <p:sp>
        <p:nvSpPr>
          <p:cNvPr id="9" name="object 4">
            <a:extLst>
              <a:ext uri="{FF2B5EF4-FFF2-40B4-BE49-F238E27FC236}">
                <a16:creationId xmlns:a16="http://schemas.microsoft.com/office/drawing/2014/main" id="{D961EBF0-52A0-2A0F-7E5E-5D8B4A62472D}"/>
              </a:ext>
            </a:extLst>
          </p:cNvPr>
          <p:cNvSpPr txBox="1"/>
          <p:nvPr/>
        </p:nvSpPr>
        <p:spPr>
          <a:xfrm>
            <a:off x="877310" y="1021095"/>
            <a:ext cx="108353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1800"/>
              </a:spcBef>
              <a:spcAft>
                <a:spcPts val="0"/>
              </a:spcAft>
            </a:pPr>
            <a:r>
              <a:rPr lang="de-DE" sz="20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Unsere Empfehlung ist ein strukturierter Prozess</a:t>
            </a:r>
            <a:r>
              <a:rPr lang="de-DE" sz="2000" dirty="0">
                <a:solidFill>
                  <a:srgbClr val="2B2928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 von Strategiegespräch, über Bewertung bis hin zu erfolgreicher Familiennachfolge oder einem strukturiertem Verkaufsprozess.</a:t>
            </a:r>
          </a:p>
        </p:txBody>
      </p:sp>
      <p:sp>
        <p:nvSpPr>
          <p:cNvPr id="18" name="Textbox">
            <a:extLst>
              <a:ext uri="{FF2B5EF4-FFF2-40B4-BE49-F238E27FC236}">
                <a16:creationId xmlns:a16="http://schemas.microsoft.com/office/drawing/2014/main" id="{ECEF29F5-C195-0629-273D-F15F60F6779E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877310" y="2096852"/>
            <a:ext cx="3022446" cy="42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800"/>
              </a:spcBef>
              <a:spcAft>
                <a:spcPct val="0"/>
              </a:spcAft>
              <a:defRPr lang="de-DE" sz="1600" b="0" kern="0" dirty="0" smtClean="0">
                <a:solidFill>
                  <a:schemeClr val="tx1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  <a:defRPr lang="de-DE" sz="1200" kern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algn="l" rtl="0">
              <a:spcBef>
                <a:spcPts val="900"/>
              </a:spcBef>
              <a:spcAft>
                <a:spcPts val="0"/>
              </a:spcAft>
            </a:pPr>
            <a:r>
              <a:rPr lang="de-DE" sz="1600" b="0" i="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Wichtige Unternehmerfragen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endParaRPr lang="de-DE" sz="1200" dirty="0">
              <a:solidFill>
                <a:srgbClr val="2B2928"/>
              </a:solidFill>
              <a:ea typeface="Gothic A1" pitchFamily="2" charset="-127"/>
            </a:endParaRP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Was ist mein persönliches Zielbild für die Nachfolge – und bin ich bereit loszulassen? 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Wer soll mein Unternehmen künftig führen – intern, extern oder als Teil eines größeren Ganzen? 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Welches Nachfolgemodell passt zu mir – und wie stelle ich sicher, dass mein Lebenswerk weitergeführt wird? 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Wie gestalte ich die Übergabe intern – damit das Team mitzieht und Schlüsselpersonen bleiben? 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Wie läuft ein professioneller Verkaufsprozess ab – und warum lohnt sich ein strukturierter Ansatz auch mit vorhandenem Käufer?  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Wie viel Zeit braucht der Prozess – und wer begleitet mich auf diesem? 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de-DE" sz="1200" dirty="0">
                <a:solidFill>
                  <a:srgbClr val="2B2928"/>
                </a:solidFill>
                <a:latin typeface="Gothic A1" pitchFamily="2" charset="-127"/>
                <a:ea typeface="Gothic A1" pitchFamily="2" charset="-127"/>
              </a:rPr>
              <a:t>…</a:t>
            </a:r>
          </a:p>
          <a:p>
            <a:pPr algn="l" rtl="0">
              <a:spcBef>
                <a:spcPts val="900"/>
              </a:spcBef>
              <a:spcAft>
                <a:spcPts val="0"/>
              </a:spcAft>
            </a:pPr>
            <a:endParaRPr lang="de-DE" sz="1200" b="0" i="0" dirty="0">
              <a:solidFill>
                <a:srgbClr val="4CB9E6"/>
              </a:solidFill>
              <a:latin typeface="Gothic A1 ExtraBold" pitchFamily="2" charset="-127"/>
              <a:ea typeface="Gothic A1 ExtraBold" pitchFamily="2" charset="-127"/>
              <a:cs typeface="Gothic A1 ExtraBold" pitchFamily="2" charset="-127"/>
            </a:endParaRPr>
          </a:p>
        </p:txBody>
      </p:sp>
      <p:sp>
        <p:nvSpPr>
          <p:cNvPr id="19" name="Textbox">
            <a:extLst>
              <a:ext uri="{FF2B5EF4-FFF2-40B4-BE49-F238E27FC236}">
                <a16:creationId xmlns:a16="http://schemas.microsoft.com/office/drawing/2014/main" id="{8F20F50F-72AB-2B95-C853-3248CB71B0D8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4237364" y="2096852"/>
            <a:ext cx="3647149" cy="1548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800"/>
              </a:spcBef>
              <a:spcAft>
                <a:spcPct val="0"/>
              </a:spcAft>
              <a:defRPr lang="de-DE" sz="1600" b="0" kern="0" dirty="0" smtClean="0">
                <a:solidFill>
                  <a:schemeClr val="tx1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  <a:defRPr lang="de-DE" sz="1200" kern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algn="l" rtl="0">
              <a:spcBef>
                <a:spcPts val="900"/>
              </a:spcBef>
              <a:spcAft>
                <a:spcPts val="0"/>
              </a:spcAft>
            </a:pPr>
            <a:r>
              <a:rPr lang="de-DE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QUEST Produkte</a:t>
            </a:r>
            <a:endParaRPr lang="de-DE" sz="1600" b="0" i="0" dirty="0">
              <a:solidFill>
                <a:srgbClr val="2B2928"/>
              </a:solidFill>
              <a:latin typeface="Gothic A1 ExtraBold" pitchFamily="2" charset="-127"/>
              <a:ea typeface="Gothic A1 ExtraBold" pitchFamily="2" charset="-127"/>
              <a:cs typeface="Gothic A1 ExtraBold" pitchFamily="2" charset="-127"/>
            </a:endParaRPr>
          </a:p>
          <a:p>
            <a:pPr algn="l" rtl="0">
              <a:spcBef>
                <a:spcPts val="900"/>
              </a:spcBef>
              <a:spcAft>
                <a:spcPts val="0"/>
              </a:spcAft>
            </a:pPr>
            <a:endParaRPr lang="de-DE" sz="1200" b="0" i="0" dirty="0">
              <a:solidFill>
                <a:srgbClr val="2B2928"/>
              </a:solidFill>
              <a:latin typeface="Gothic A1" pitchFamily="2" charset="-127"/>
              <a:ea typeface="Gothic A1" pitchFamily="2" charset="-127"/>
              <a:cs typeface="Gothic A1" pitchFamily="2" charset="-127"/>
            </a:endParaRPr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  <a:tabLst>
                <a:tab pos="269875" algn="l"/>
              </a:tabLs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1 	Strategiegespräch </a:t>
            </a:r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  <a:tabLst>
                <a:tab pos="269875" algn="l"/>
              </a:tabLs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2 	Bewertung </a:t>
            </a:r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  <a:tabLst>
                <a:tab pos="269875" algn="l"/>
              </a:tabLs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3a 	Strukturierter Verkaufsprozess</a:t>
            </a:r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  <a:tabLst>
                <a:tab pos="269875" algn="l"/>
              </a:tabLst>
            </a:pPr>
            <a:r>
              <a:rPr lang="de-DE" dirty="0">
                <a:solidFill>
                  <a:srgbClr val="2B2928"/>
                </a:solidFill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3b 	Familiennachfolge</a:t>
            </a:r>
          </a:p>
          <a:p>
            <a:pPr lvl="4">
              <a:spcBef>
                <a:spcPts val="900"/>
              </a:spcBef>
              <a:spcAft>
                <a:spcPts val="0"/>
              </a:spcAft>
            </a:pPr>
            <a:endParaRPr lang="de-DE" dirty="0">
              <a:solidFill>
                <a:srgbClr val="2B2928"/>
              </a:solidFill>
              <a:latin typeface="Gothic A1" pitchFamily="2" charset="-127"/>
              <a:ea typeface="Gothic A1 Light" pitchFamily="2" charset="-127"/>
              <a:cs typeface="Gothic A1 Light" pitchFamily="2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5994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hink-cell data - do not delete" hidden="1">
            <a:extLst>
              <a:ext uri="{FF2B5EF4-FFF2-40B4-BE49-F238E27FC236}">
                <a16:creationId xmlns:a16="http://schemas.microsoft.com/office/drawing/2014/main" id="{358C2A42-80E1-4A65-4911-C0A46BB50DC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237968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7" imgW="622" imgH="623" progId="TCLayout.ActiveDocument.1">
                  <p:embed/>
                </p:oleObj>
              </mc:Choice>
              <mc:Fallback>
                <p:oleObj name="think-cell Folie" r:id="rId7" imgW="622" imgH="623" progId="TCLayout.ActiveDocument.1">
                  <p:embed/>
                  <p:pic>
                    <p:nvPicPr>
                      <p:cNvPr id="1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58C2A42-80E1-4A65-4911-C0A46BB50D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el 6">
            <a:extLst>
              <a:ext uri="{FF2B5EF4-FFF2-40B4-BE49-F238E27FC236}">
                <a16:creationId xmlns:a16="http://schemas.microsoft.com/office/drawing/2014/main" id="{94ED7A9E-0A3C-7956-5BD3-63629D881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vert270"/>
          <a:lstStyle/>
          <a:p>
            <a:r>
              <a:rPr lang="de-DE" dirty="0"/>
              <a:t>Auszeichnungen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3CF797A2-6648-F2A2-DEFD-2455740C461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9376" y="548681"/>
            <a:ext cx="10153128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6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5-malige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Auszeichnung</a:t>
            </a:r>
            <a:r>
              <a:rPr lang="de-DE" sz="2000" spc="32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der</a:t>
            </a:r>
            <a:r>
              <a:rPr lang="de-DE" sz="2000" spc="32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WirtschaftsWoche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„Best</a:t>
            </a:r>
            <a:r>
              <a:rPr lang="de-DE" sz="2000" spc="32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of</a:t>
            </a:r>
            <a:r>
              <a:rPr lang="de-DE" sz="2000" spc="32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Consulting</a:t>
            </a:r>
            <a:r>
              <a:rPr lang="de-DE" sz="2000" spc="32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Mittelstand”</a:t>
            </a:r>
          </a:p>
          <a:p>
            <a:pPr>
              <a:lnSpc>
                <a:spcPts val="1936"/>
              </a:lnSpc>
              <a:spcBef>
                <a:spcPts val="644"/>
              </a:spcBef>
              <a:spcAft>
                <a:spcPts val="0"/>
              </a:spcAft>
            </a:pP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sowie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3-malige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Auszeichnung</a:t>
            </a:r>
            <a:r>
              <a:rPr lang="de-DE" sz="2000" spc="32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der</a:t>
            </a:r>
            <a:r>
              <a:rPr lang="de-DE" sz="2000" spc="32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brandeins</a:t>
            </a:r>
            <a:r>
              <a:rPr lang="de-DE" sz="2000" spc="32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„Beste</a:t>
            </a:r>
            <a:r>
              <a:rPr lang="de-DE" sz="2000" spc="34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Berater“</a:t>
            </a:r>
          </a:p>
        </p:txBody>
      </p:sp>
      <p:sp>
        <p:nvSpPr>
          <p:cNvPr id="14" name="Textbox">
            <a:extLst>
              <a:ext uri="{FF2B5EF4-FFF2-40B4-BE49-F238E27FC236}">
                <a16:creationId xmlns:a16="http://schemas.microsoft.com/office/drawing/2014/main" id="{EE29B295-CDD3-81C4-6BDE-F8AFDA0F5D40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6816079" y="1520789"/>
            <a:ext cx="4896545" cy="45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200"/>
              </a:spcBef>
              <a:spcAft>
                <a:spcPts val="0"/>
              </a:spcAft>
              <a:defRPr lang="de-DE" sz="1400" b="1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Tx/>
              <a:buNone/>
              <a:defRPr lang="de-DE" sz="1400" kern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4pPr>
            <a:lvl5pPr marL="664632" indent="-221544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lang="de-DE" sz="1400" kern="120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5pPr>
            <a:lvl6pPr marL="3094970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marL="0" lvl="2" indent="0">
              <a:buNone/>
            </a:pP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Mit dem </a:t>
            </a:r>
            <a:r>
              <a:rPr lang="de-DE" sz="12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Best of Consulting Award 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zeichnet die Wirtschafts-</a:t>
            </a:r>
            <a:b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</a:br>
            <a:r>
              <a:rPr lang="de-DE" sz="1200" dirty="0" err="1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woche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 Deutschlands beste Beratungsunternehmen aus</a:t>
            </a:r>
            <a:b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</a:br>
            <a:endParaRPr lang="de-DE" sz="1200" dirty="0">
              <a:latin typeface="Gothic A1 SemiBold" pitchFamily="2" charset="-127"/>
              <a:ea typeface="Gothic A1 SemiBold" pitchFamily="2" charset="-127"/>
              <a:cs typeface="Gothic A1 SemiBold" pitchFamily="2" charset="-127"/>
            </a:endParaRPr>
          </a:p>
          <a:p>
            <a:pPr marL="0" lvl="2" indent="0">
              <a:buNone/>
            </a:pPr>
            <a:r>
              <a:rPr lang="de-DE" sz="12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2024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    1. Platz </a:t>
            </a:r>
            <a:r>
              <a:rPr lang="de-DE" sz="1200" dirty="0"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in der Kategorie 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Finance</a:t>
            </a:r>
            <a:endParaRPr lang="de-DE" sz="1200" b="1" dirty="0">
              <a:solidFill>
                <a:srgbClr val="E37204"/>
              </a:solidFill>
              <a:latin typeface="Gothic A1 SemiBold" pitchFamily="2" charset="-127"/>
              <a:ea typeface="Gothic A1 SemiBold" pitchFamily="2" charset="-127"/>
              <a:cs typeface="Gothic A1 SemiBold" pitchFamily="2" charset="-127"/>
            </a:endParaRPr>
          </a:p>
          <a:p>
            <a:pPr marL="0" lvl="2" indent="0">
              <a:buNone/>
            </a:pPr>
            <a:r>
              <a:rPr lang="de-DE" sz="12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2021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    1. Platz </a:t>
            </a:r>
            <a:r>
              <a:rPr lang="de-DE" sz="1200" dirty="0"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in der Kategorie 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Finance</a:t>
            </a:r>
          </a:p>
          <a:p>
            <a:pPr marL="0" lvl="2" indent="0">
              <a:buNone/>
            </a:pPr>
            <a:r>
              <a:rPr lang="de-DE" sz="12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2020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    3. Platz </a:t>
            </a:r>
            <a:r>
              <a:rPr lang="de-DE" sz="1200" dirty="0"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in der Kategorie 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Finance</a:t>
            </a:r>
          </a:p>
          <a:p>
            <a:pPr marL="0" lvl="2" indent="0">
              <a:buNone/>
            </a:pPr>
            <a:r>
              <a:rPr lang="de-DE" sz="12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2018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    „exzellent” </a:t>
            </a:r>
            <a:r>
              <a:rPr lang="de-DE" sz="1200" dirty="0"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in der Kategorie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 Wettbewerbsstrategie</a:t>
            </a:r>
          </a:p>
          <a:p>
            <a:pPr marL="0" lvl="2" indent="0">
              <a:buNone/>
            </a:pPr>
            <a:r>
              <a:rPr lang="de-DE" sz="12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2017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    „exzellent” </a:t>
            </a:r>
            <a:r>
              <a:rPr lang="de-DE" sz="1200" dirty="0"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in der Kategorie 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Wettbewerbsstrategie</a:t>
            </a:r>
          </a:p>
          <a:p>
            <a:pPr marL="0" lvl="2" indent="0">
              <a:buNone/>
            </a:pPr>
            <a:r>
              <a:rPr lang="de-DE" sz="12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2016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    2. Platz </a:t>
            </a:r>
            <a:r>
              <a:rPr lang="de-DE" sz="1200" dirty="0"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in der Kategorie 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M&amp;A, Finanz- &amp; Risikomanagement</a:t>
            </a:r>
          </a:p>
          <a:p>
            <a:pPr marL="0" lvl="2" indent="0">
              <a:buNone/>
            </a:pPr>
            <a:b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</a:br>
            <a:endParaRPr lang="de-DE" sz="1200" dirty="0">
              <a:latin typeface="Gothic A1 SemiBold" pitchFamily="2" charset="-127"/>
              <a:ea typeface="Gothic A1 SemiBold" pitchFamily="2" charset="-127"/>
              <a:cs typeface="Gothic A1 SemiBold" pitchFamily="2" charset="-127"/>
            </a:endParaRPr>
          </a:p>
          <a:p>
            <a:pPr marL="0" lvl="2" indent="0">
              <a:buNone/>
            </a:pP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Der brandeins </a:t>
            </a:r>
            <a:r>
              <a:rPr lang="de-DE" sz="12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Beste Berater Award 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zeichnet die besten Berater unterschiedlicher Kategorien und Branchen aus</a:t>
            </a:r>
            <a:b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</a:br>
            <a:endParaRPr lang="de-DE" sz="1200" dirty="0">
              <a:latin typeface="Gothic A1 SemiBold" pitchFamily="2" charset="-127"/>
              <a:ea typeface="Gothic A1 SemiBold" pitchFamily="2" charset="-127"/>
              <a:cs typeface="Gothic A1 SemiBold" pitchFamily="2" charset="-127"/>
            </a:endParaRPr>
          </a:p>
          <a:p>
            <a:pPr marL="0" lvl="2" indent="0">
              <a:buNone/>
            </a:pPr>
            <a:r>
              <a:rPr lang="de-DE" sz="12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2022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    ausgezeichnet </a:t>
            </a:r>
            <a:r>
              <a:rPr lang="de-DE" sz="1200" dirty="0"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in den Kategorien 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Strategieentwicklung</a:t>
            </a:r>
          </a:p>
          <a:p>
            <a:pPr marL="0" lvl="2" indent="0">
              <a:buNone/>
            </a:pP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              und Restrukturierung</a:t>
            </a:r>
          </a:p>
          <a:p>
            <a:pPr marL="0" lvl="2" indent="0">
              <a:buNone/>
            </a:pPr>
            <a:r>
              <a:rPr lang="de-DE" sz="12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2015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    ausgezeichnet </a:t>
            </a:r>
            <a:r>
              <a:rPr lang="de-DE" sz="1200" dirty="0"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in der Kategorie 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M&amp;A</a:t>
            </a:r>
          </a:p>
          <a:p>
            <a:pPr marL="0" lvl="2" indent="0">
              <a:buNone/>
            </a:pPr>
            <a:r>
              <a:rPr lang="de-DE" sz="1200" dirty="0">
                <a:solidFill>
                  <a:srgbClr val="E37204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2014 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   ausgezeichnet </a:t>
            </a:r>
            <a:r>
              <a:rPr lang="de-DE" sz="1200" dirty="0">
                <a:latin typeface="Gothic A1" pitchFamily="2" charset="-127"/>
                <a:ea typeface="Gothic A1 Light" pitchFamily="2" charset="-127"/>
                <a:cs typeface="Gothic A1 Light" pitchFamily="2" charset="-127"/>
              </a:rPr>
              <a:t>in der Kategorie </a:t>
            </a:r>
            <a:r>
              <a:rPr lang="de-DE" sz="1200" dirty="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M&amp;A</a:t>
            </a:r>
          </a:p>
          <a:p>
            <a:pPr marL="443088" lvl="4" indent="0">
              <a:buNone/>
            </a:pPr>
            <a:endParaRPr lang="de-DE" sz="1200" b="1" dirty="0">
              <a:latin typeface="Gothic A1" pitchFamily="2" charset="-127"/>
              <a:ea typeface="Gothic A1" pitchFamily="2" charset="-127"/>
              <a:cs typeface="Gothic A1" pitchFamily="2" charset="-127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D82D8DEB-1A7F-97D0-98C7-36381EA16F9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79376" y="1520788"/>
            <a:ext cx="6096000" cy="439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289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49E10-DDB7-5EE7-EDF8-65E4DE682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03416C6D-9369-4910-35BE-CE72D1A5709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20" imgW="622" imgH="623" progId="TCLayout.ActiveDocument.1">
                  <p:embed/>
                </p:oleObj>
              </mc:Choice>
              <mc:Fallback>
                <p:oleObj name="think-cell Folie" r:id="rId20" imgW="622" imgH="623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3416C6D-9369-4910-35BE-CE72D1A570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">
            <a:extLst>
              <a:ext uri="{FF2B5EF4-FFF2-40B4-BE49-F238E27FC236}">
                <a16:creationId xmlns:a16="http://schemas.microsoft.com/office/drawing/2014/main" id="{09E25600-02D6-9534-8AED-3579AEBC4404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5411924" y="546452"/>
            <a:ext cx="4119026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200"/>
              </a:spcBef>
              <a:spcAft>
                <a:spcPts val="0"/>
              </a:spcAft>
              <a:defRPr lang="de-DE" sz="1400" b="1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Tx/>
              <a:buNone/>
              <a:defRPr lang="de-DE" sz="1400" kern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4pPr>
            <a:lvl5pPr marL="664632" indent="-221544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lang="de-DE" sz="1400" kern="120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5pPr>
            <a:lvl6pPr marL="3094970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1172337" rtl="0" eaLnBrk="1" fontAlgn="base" latinLnBrk="0" hangingPunct="1">
              <a:lnSpc>
                <a:spcPts val="1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0" cap="none" spc="0" normalizeH="0" baseline="0" noProof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Umsetzungsfokussierte</a:t>
            </a:r>
          </a:p>
          <a:p>
            <a:pPr marL="0" marR="0" lvl="0" indent="0" algn="l" defTabSz="1172337" rtl="0" eaLnBrk="1" fontAlgn="base" latinLnBrk="0" hangingPunct="1">
              <a:lnSpc>
                <a:spcPts val="1613"/>
              </a:lnSpc>
              <a:spcBef>
                <a:spcPts val="48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0" cap="none" spc="0" normalizeH="0" baseline="0" noProof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Strategieberatung</a:t>
            </a:r>
            <a:r>
              <a:rPr kumimoji="0" lang="de-DE" sz="1600" b="1" i="0" u="none" strike="noStrike" kern="0" cap="none" spc="29" normalizeH="0" baseline="0" noProof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1600" b="1" i="0" u="none" strike="noStrike" kern="0" cap="none" spc="0" normalizeH="0" baseline="0" noProof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für</a:t>
            </a:r>
            <a:r>
              <a:rPr kumimoji="0" lang="de-DE" sz="1600" b="1" i="0" u="none" strike="noStrike" kern="0" cap="none" spc="27" normalizeH="0" baseline="0" noProof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1600" b="1" i="0" u="none" strike="noStrike" kern="0" cap="none" spc="0" normalizeH="0" baseline="0" noProof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den</a:t>
            </a:r>
            <a:r>
              <a:rPr kumimoji="0" lang="de-DE" sz="1600" b="1" i="0" u="none" strike="noStrike" kern="0" cap="none" spc="29" normalizeH="0" baseline="0" noProof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1600" b="1" i="0" u="none" strike="noStrike" kern="0" cap="none" spc="0" normalizeH="0" baseline="0" noProof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Mittelstand.</a:t>
            </a:r>
          </a:p>
          <a:p>
            <a:pPr marL="216000" marR="0" lvl="2" indent="-216000" algn="l" defTabSz="1172337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600" b="0" i="0" u="none" strike="noStrike" kern="0" cap="none" spc="0" normalizeH="0" baseline="0" noProof="0">
              <a:ln>
                <a:noFill/>
              </a:ln>
              <a:solidFill>
                <a:srgbClr val="2B2928"/>
              </a:solidFill>
              <a:effectLst/>
              <a:uLnTx/>
              <a:uFillTx/>
              <a:latin typeface="Gothic A1 ExtraBold" pitchFamily="2" charset="-127"/>
              <a:ea typeface="Gothic A1 ExtraBold" pitchFamily="2" charset="-127"/>
              <a:cs typeface="Gothic A1 ExtraBold" pitchFamily="2" charset="-127"/>
            </a:endParaRPr>
          </a:p>
        </p:txBody>
      </p:sp>
      <p:sp>
        <p:nvSpPr>
          <p:cNvPr id="4" name="Textbox">
            <a:extLst>
              <a:ext uri="{FF2B5EF4-FFF2-40B4-BE49-F238E27FC236}">
                <a16:creationId xmlns:a16="http://schemas.microsoft.com/office/drawing/2014/main" id="{E8CC1058-A1DD-95A3-8D3E-5B9143843EA9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90951" y="2680683"/>
            <a:ext cx="11234204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800"/>
              </a:spcBef>
              <a:spcAft>
                <a:spcPct val="0"/>
              </a:spcAft>
              <a:defRPr lang="de-DE" sz="1600" b="0" kern="0" dirty="0" smtClean="0">
                <a:solidFill>
                  <a:schemeClr val="tx1"/>
                </a:solidFill>
                <a:latin typeface="Gothic A1 SemiBold" pitchFamily="2" charset="-127"/>
                <a:ea typeface="Gothic A1 SemiBold" pitchFamily="2" charset="-127"/>
                <a:cs typeface="Gothic A1 SemiBold" pitchFamily="2" charset="-127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  <a:defRPr lang="de-DE" sz="1200" kern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lang="de-DE" sz="1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de-D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1172337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lvl="1" algn="ctr"/>
            <a:r>
              <a:rPr kumimoji="0" lang="de-DE" sz="3000" b="1" i="0" u="none" strike="noStrike" kern="0" cap="none" spc="0" normalizeH="0" baseline="0" noProof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Menschlich.</a:t>
            </a:r>
            <a:r>
              <a:rPr kumimoji="0" lang="de-DE" sz="3000" b="1" i="0" u="none" strike="noStrike" kern="0" cap="none" spc="29" normalizeH="0" baseline="0" noProof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3000" b="1" i="0" u="none" strike="noStrike" kern="0" cap="none" spc="0" normalizeH="0" baseline="0" noProof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Persönlich.</a:t>
            </a:r>
            <a:r>
              <a:rPr kumimoji="0" lang="de-DE" sz="3000" b="1" i="0" u="none" strike="noStrike" kern="0" cap="none" spc="29" normalizeH="0" baseline="0" noProof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3000" b="1" i="0" u="none" strike="noStrike" kern="0" cap="none" spc="0" normalizeH="0" baseline="0" noProof="0">
                <a:ln>
                  <a:noFill/>
                </a:ln>
                <a:solidFill>
                  <a:srgbClr val="2B2928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Professionell.</a:t>
            </a:r>
            <a:endParaRPr lang="de-DE" sz="3000" kern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7172F4B2-4ECD-4689-6D72-82AD5ABE7CE4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995314" y="277480"/>
            <a:ext cx="6885131" cy="2260969"/>
            <a:chOff x="2395853" y="1654865"/>
            <a:chExt cx="6885131" cy="2260969"/>
          </a:xfrm>
        </p:grpSpPr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E48186FC-D80D-A3FC-D3E0-E52A1C8CF414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3111462" y="1654865"/>
              <a:ext cx="4216738" cy="1231106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de-DE" sz="8000" kern="0" spc="600" baseline="0" noProof="1">
                  <a:solidFill>
                    <a:srgbClr val="2B2928"/>
                  </a:solidFill>
                  <a:latin typeface="Gothic A1 Extrabold" pitchFamily="2" charset="-127"/>
                </a:rPr>
                <a:t>why</a:t>
              </a: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F21247FE-B002-0BB0-7DF1-8720CB10B936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2395853" y="2684728"/>
              <a:ext cx="6885131" cy="1231106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de-DE" sz="8000" kern="0" spc="600" baseline="0" noProof="1">
                  <a:solidFill>
                    <a:srgbClr val="2B2928"/>
                  </a:solidFill>
                  <a:latin typeface="Gothic A1 Extrabold" pitchFamily="2" charset="-127"/>
                </a:rPr>
                <a:t>QUEST</a:t>
              </a:r>
            </a:p>
          </p:txBody>
        </p:sp>
      </p:grpSp>
      <p:sp>
        <p:nvSpPr>
          <p:cNvPr id="8" name="Textbox">
            <a:extLst>
              <a:ext uri="{FF2B5EF4-FFF2-40B4-BE49-F238E27FC236}">
                <a16:creationId xmlns:a16="http://schemas.microsoft.com/office/drawing/2014/main" id="{EE8979BB-A8EF-D40C-0456-7F1AE391B303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486552" y="3724797"/>
            <a:ext cx="2700000" cy="58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200"/>
              </a:spcBef>
              <a:spcAft>
                <a:spcPts val="0"/>
              </a:spcAft>
              <a:defRPr lang="de-DE" sz="1400" b="1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Tx/>
              <a:buNone/>
              <a:defRPr lang="de-DE" sz="1400" kern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4pPr>
            <a:lvl5pPr marL="664632" indent="-221544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lang="de-DE" sz="1400" kern="120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5pPr>
            <a:lvl6pPr marL="3094970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marL="0" lvl="2" indent="0" algn="ctr">
              <a:spcBef>
                <a:spcPts val="0"/>
              </a:spcBef>
              <a:buNone/>
            </a:pPr>
            <a:r>
              <a:rPr lang="de-DE" sz="160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Professionelle </a:t>
            </a:r>
          </a:p>
          <a:p>
            <a:pPr marL="0" lvl="2" indent="0" algn="ctr">
              <a:spcBef>
                <a:spcPts val="0"/>
              </a:spcBef>
              <a:buNone/>
            </a:pPr>
            <a:r>
              <a:rPr lang="de-DE" sz="160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Berater</a:t>
            </a:r>
          </a:p>
        </p:txBody>
      </p:sp>
      <p:sp>
        <p:nvSpPr>
          <p:cNvPr id="9" name="Textbox">
            <a:extLst>
              <a:ext uri="{FF2B5EF4-FFF2-40B4-BE49-F238E27FC236}">
                <a16:creationId xmlns:a16="http://schemas.microsoft.com/office/drawing/2014/main" id="{A0133257-F33A-43B9-991B-F16DB3B659D4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9012440" y="3724797"/>
            <a:ext cx="2700000" cy="58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defTabSz="1172337" eaLnBrk="1" hangingPunct="1">
              <a:spcBef>
                <a:spcPts val="1200"/>
              </a:spcBef>
              <a:spcAft>
                <a:spcPts val="0"/>
              </a:spcAft>
              <a:defRPr b="1" kern="0">
                <a:solidFill>
                  <a:srgbClr val="2B2928"/>
                </a:solidFill>
                <a:latin typeface="+mn-lt"/>
              </a:defRPr>
            </a:lvl1pPr>
            <a:lvl2pPr marL="0" indent="0" defTabSz="1172337" eaLnBrk="1" hangingPunct="1">
              <a:spcBef>
                <a:spcPts val="600"/>
              </a:spcBef>
              <a:spcAft>
                <a:spcPts val="0"/>
              </a:spcAft>
              <a:buFontTx/>
              <a:buNone/>
              <a:defRPr kern="0">
                <a:solidFill>
                  <a:srgbClr val="2B2928"/>
                </a:solidFill>
                <a:latin typeface="+mn-lt"/>
              </a:defRPr>
            </a:lvl2pPr>
            <a:lvl3pPr marL="0" lvl="2" indent="0" algn="ctr" defTabSz="1172337" eaLnBrk="1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defRPr>
            </a:lvl3pPr>
            <a:lvl4pPr marL="432000" indent="-216000" defTabSz="1172337" eaLnBrk="1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kern="0">
                <a:solidFill>
                  <a:srgbClr val="2B2928"/>
                </a:solidFill>
                <a:latin typeface="+mn-lt"/>
              </a:defRPr>
            </a:lvl4pPr>
            <a:lvl5pPr marL="664632" indent="-221544" defTabSz="1172337" eaLnBrk="1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>
                <a:solidFill>
                  <a:srgbClr val="2B2928"/>
                </a:solidFill>
                <a:latin typeface="+mn-lt"/>
              </a:defRPr>
            </a:lvl5pPr>
            <a:lvl6pPr marL="3094970" indent="-281361" defTabSz="1172337" fontAlgn="base">
              <a:spcBef>
                <a:spcPct val="20000"/>
              </a:spcBef>
              <a:spcAft>
                <a:spcPct val="0"/>
              </a:spcAft>
              <a:buChar char="»"/>
              <a:defRPr sz="2092">
                <a:latin typeface="+mn-lt"/>
              </a:defRPr>
            </a:lvl6pPr>
            <a:lvl7pPr marL="3657691" indent="-281361" defTabSz="1172337" fontAlgn="base">
              <a:spcBef>
                <a:spcPct val="20000"/>
              </a:spcBef>
              <a:spcAft>
                <a:spcPct val="0"/>
              </a:spcAft>
              <a:buChar char="»"/>
              <a:defRPr sz="2092">
                <a:latin typeface="+mn-lt"/>
              </a:defRPr>
            </a:lvl7pPr>
            <a:lvl8pPr marL="4220413" indent="-281361" defTabSz="1172337" fontAlgn="base">
              <a:spcBef>
                <a:spcPct val="20000"/>
              </a:spcBef>
              <a:spcAft>
                <a:spcPct val="0"/>
              </a:spcAft>
              <a:buChar char="»"/>
              <a:defRPr sz="2092">
                <a:latin typeface="+mn-lt"/>
              </a:defRPr>
            </a:lvl8pPr>
            <a:lvl9pPr marL="4783135" indent="-281361" defTabSz="1172337" fontAlgn="base">
              <a:spcBef>
                <a:spcPct val="20000"/>
              </a:spcBef>
              <a:spcAft>
                <a:spcPct val="0"/>
              </a:spcAft>
              <a:buChar char="»"/>
              <a:defRPr sz="2092">
                <a:latin typeface="+mn-lt"/>
              </a:defRPr>
            </a:lvl9pPr>
          </a:lstStyle>
          <a:p>
            <a:pPr lvl="2"/>
            <a:r>
              <a:rPr lang="de-DE"/>
              <a:t>Hohe Effizienz</a:t>
            </a:r>
          </a:p>
          <a:p>
            <a:pPr lvl="2"/>
            <a:r>
              <a:rPr lang="de-DE"/>
              <a:t>und Effektivität</a:t>
            </a:r>
          </a:p>
        </p:txBody>
      </p:sp>
      <p:sp>
        <p:nvSpPr>
          <p:cNvPr id="10" name="Textbox">
            <a:extLst>
              <a:ext uri="{FF2B5EF4-FFF2-40B4-BE49-F238E27FC236}">
                <a16:creationId xmlns:a16="http://schemas.microsoft.com/office/drawing/2014/main" id="{8DCAAEC1-B2D7-519E-43E0-991996F32C89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170478" y="3724797"/>
            <a:ext cx="2700000" cy="58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defTabSz="1172337" eaLnBrk="1" hangingPunct="1">
              <a:spcBef>
                <a:spcPts val="1200"/>
              </a:spcBef>
              <a:spcAft>
                <a:spcPts val="0"/>
              </a:spcAft>
              <a:defRPr b="1" kern="0">
                <a:solidFill>
                  <a:srgbClr val="2B2928"/>
                </a:solidFill>
                <a:latin typeface="+mn-lt"/>
              </a:defRPr>
            </a:lvl1pPr>
            <a:lvl2pPr marL="0" indent="0" defTabSz="1172337" eaLnBrk="1" hangingPunct="1">
              <a:spcBef>
                <a:spcPts val="600"/>
              </a:spcBef>
              <a:spcAft>
                <a:spcPts val="0"/>
              </a:spcAft>
              <a:buFontTx/>
              <a:buNone/>
              <a:defRPr kern="0">
                <a:solidFill>
                  <a:srgbClr val="2B2928"/>
                </a:solidFill>
                <a:latin typeface="+mn-lt"/>
              </a:defRPr>
            </a:lvl2pPr>
            <a:lvl3pPr marL="0" lvl="2" indent="0" algn="ctr" defTabSz="1172337" eaLnBrk="1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defRPr>
            </a:lvl3pPr>
            <a:lvl4pPr marL="432000" indent="-216000" defTabSz="1172337" eaLnBrk="1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kern="0">
                <a:solidFill>
                  <a:srgbClr val="2B2928"/>
                </a:solidFill>
                <a:latin typeface="+mn-lt"/>
              </a:defRPr>
            </a:lvl4pPr>
            <a:lvl5pPr marL="664632" indent="-221544" defTabSz="1172337" eaLnBrk="1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>
                <a:solidFill>
                  <a:srgbClr val="2B2928"/>
                </a:solidFill>
                <a:latin typeface="+mn-lt"/>
              </a:defRPr>
            </a:lvl5pPr>
            <a:lvl6pPr marL="3094970" indent="-281361" defTabSz="1172337" fontAlgn="base">
              <a:spcBef>
                <a:spcPct val="20000"/>
              </a:spcBef>
              <a:spcAft>
                <a:spcPct val="0"/>
              </a:spcAft>
              <a:buChar char="»"/>
              <a:defRPr sz="2092">
                <a:latin typeface="+mn-lt"/>
              </a:defRPr>
            </a:lvl6pPr>
            <a:lvl7pPr marL="3657691" indent="-281361" defTabSz="1172337" fontAlgn="base">
              <a:spcBef>
                <a:spcPct val="20000"/>
              </a:spcBef>
              <a:spcAft>
                <a:spcPct val="0"/>
              </a:spcAft>
              <a:buChar char="»"/>
              <a:defRPr sz="2092">
                <a:latin typeface="+mn-lt"/>
              </a:defRPr>
            </a:lvl7pPr>
            <a:lvl8pPr marL="4220413" indent="-281361" defTabSz="1172337" fontAlgn="base">
              <a:spcBef>
                <a:spcPct val="20000"/>
              </a:spcBef>
              <a:spcAft>
                <a:spcPct val="0"/>
              </a:spcAft>
              <a:buChar char="»"/>
              <a:defRPr sz="2092">
                <a:latin typeface="+mn-lt"/>
              </a:defRPr>
            </a:lvl8pPr>
            <a:lvl9pPr marL="4783135" indent="-281361" defTabSz="1172337" fontAlgn="base">
              <a:spcBef>
                <a:spcPct val="20000"/>
              </a:spcBef>
              <a:spcAft>
                <a:spcPct val="0"/>
              </a:spcAft>
              <a:buChar char="»"/>
              <a:defRPr sz="2092">
                <a:latin typeface="+mn-lt"/>
              </a:defRPr>
            </a:lvl9pPr>
          </a:lstStyle>
          <a:p>
            <a:pPr lvl="2"/>
            <a:r>
              <a:rPr lang="de-DE"/>
              <a:t>Große Erfahrung und ausgezeichnete Arbeit</a:t>
            </a:r>
          </a:p>
        </p:txBody>
      </p:sp>
      <p:sp>
        <p:nvSpPr>
          <p:cNvPr id="11" name="Textbox">
            <a:extLst>
              <a:ext uri="{FF2B5EF4-FFF2-40B4-BE49-F238E27FC236}">
                <a16:creationId xmlns:a16="http://schemas.microsoft.com/office/drawing/2014/main" id="{1D9D9541-0771-E843-C00D-367775DBF00E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3328515" y="3724797"/>
            <a:ext cx="2700000" cy="58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defTabSz="1172337" eaLnBrk="1" hangingPunct="1">
              <a:spcBef>
                <a:spcPts val="1200"/>
              </a:spcBef>
              <a:spcAft>
                <a:spcPts val="0"/>
              </a:spcAft>
              <a:defRPr b="1" kern="0">
                <a:solidFill>
                  <a:srgbClr val="2B2928"/>
                </a:solidFill>
                <a:latin typeface="+mn-lt"/>
              </a:defRPr>
            </a:lvl1pPr>
            <a:lvl2pPr marL="0" indent="0" defTabSz="1172337" eaLnBrk="1" hangingPunct="1">
              <a:spcBef>
                <a:spcPts val="600"/>
              </a:spcBef>
              <a:spcAft>
                <a:spcPts val="0"/>
              </a:spcAft>
              <a:buFontTx/>
              <a:buNone/>
              <a:defRPr kern="0">
                <a:solidFill>
                  <a:srgbClr val="2B2928"/>
                </a:solidFill>
                <a:latin typeface="+mn-lt"/>
              </a:defRPr>
            </a:lvl2pPr>
            <a:lvl3pPr marL="0" lvl="2" indent="0" algn="ctr" defTabSz="1172337" eaLnBrk="1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0">
                <a:solidFill>
                  <a:srgbClr val="E37204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defRPr>
            </a:lvl3pPr>
            <a:lvl4pPr marL="432000" indent="-216000" defTabSz="1172337" eaLnBrk="1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kern="0">
                <a:solidFill>
                  <a:srgbClr val="2B2928"/>
                </a:solidFill>
                <a:latin typeface="+mn-lt"/>
              </a:defRPr>
            </a:lvl4pPr>
            <a:lvl5pPr marL="664632" indent="-221544" defTabSz="1172337" eaLnBrk="1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>
                <a:solidFill>
                  <a:srgbClr val="2B2928"/>
                </a:solidFill>
                <a:latin typeface="+mn-lt"/>
              </a:defRPr>
            </a:lvl5pPr>
            <a:lvl6pPr marL="3094970" indent="-281361" defTabSz="1172337" fontAlgn="base">
              <a:spcBef>
                <a:spcPct val="20000"/>
              </a:spcBef>
              <a:spcAft>
                <a:spcPct val="0"/>
              </a:spcAft>
              <a:buChar char="»"/>
              <a:defRPr sz="2092">
                <a:latin typeface="+mn-lt"/>
              </a:defRPr>
            </a:lvl6pPr>
            <a:lvl7pPr marL="3657691" indent="-281361" defTabSz="1172337" fontAlgn="base">
              <a:spcBef>
                <a:spcPct val="20000"/>
              </a:spcBef>
              <a:spcAft>
                <a:spcPct val="0"/>
              </a:spcAft>
              <a:buChar char="»"/>
              <a:defRPr sz="2092">
                <a:latin typeface="+mn-lt"/>
              </a:defRPr>
            </a:lvl7pPr>
            <a:lvl8pPr marL="4220413" indent="-281361" defTabSz="1172337" fontAlgn="base">
              <a:spcBef>
                <a:spcPct val="20000"/>
              </a:spcBef>
              <a:spcAft>
                <a:spcPct val="0"/>
              </a:spcAft>
              <a:buChar char="»"/>
              <a:defRPr sz="2092">
                <a:latin typeface="+mn-lt"/>
              </a:defRPr>
            </a:lvl8pPr>
            <a:lvl9pPr marL="4783135" indent="-281361" defTabSz="1172337" fontAlgn="base">
              <a:spcBef>
                <a:spcPct val="20000"/>
              </a:spcBef>
              <a:spcAft>
                <a:spcPct val="0"/>
              </a:spcAft>
              <a:buChar char="»"/>
              <a:defRPr sz="2092">
                <a:latin typeface="+mn-lt"/>
              </a:defRPr>
            </a:lvl9pPr>
          </a:lstStyle>
          <a:p>
            <a:pPr lvl="2"/>
            <a:r>
              <a:rPr lang="de-DE"/>
              <a:t>Menschlich</a:t>
            </a:r>
          </a:p>
          <a:p>
            <a:pPr lvl="2"/>
            <a:r>
              <a:rPr lang="de-DE"/>
              <a:t>und persönlich</a:t>
            </a:r>
          </a:p>
        </p:txBody>
      </p:sp>
      <p:sp>
        <p:nvSpPr>
          <p:cNvPr id="12" name="Textbox">
            <a:extLst>
              <a:ext uri="{FF2B5EF4-FFF2-40B4-BE49-F238E27FC236}">
                <a16:creationId xmlns:a16="http://schemas.microsoft.com/office/drawing/2014/main" id="{54A32AB9-96A4-6F6B-F4DD-8FF4022DA431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486552" y="4367377"/>
            <a:ext cx="2700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200"/>
              </a:spcBef>
              <a:spcAft>
                <a:spcPts val="0"/>
              </a:spcAft>
              <a:defRPr lang="de-DE" sz="1400" b="1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Tx/>
              <a:buNone/>
              <a:defRPr lang="de-DE" sz="1400" kern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4pPr>
            <a:lvl5pPr marL="664632" indent="-221544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lang="de-DE" sz="1400" kern="120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5pPr>
            <a:lvl6pPr marL="3094970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marL="0" lvl="2" indent="0" algn="ctr">
              <a:buNone/>
            </a:pPr>
            <a:r>
              <a:rPr lang="de-DE" sz="1200">
                <a:latin typeface="Gothic A1" pitchFamily="2" charset="-127"/>
                <a:ea typeface="Gothic A1" pitchFamily="2" charset="-127"/>
                <a:cs typeface="Gothic A1" pitchFamily="2" charset="-127"/>
              </a:rPr>
              <a:t>Ein </a:t>
            </a:r>
            <a:r>
              <a:rPr lang="de-DE" sz="120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hochmotiviertes Team an Branchen- und Funktions- Spezialisten</a:t>
            </a:r>
            <a:r>
              <a:rPr lang="de-DE" sz="1200">
                <a:latin typeface="Gothic A1" pitchFamily="2" charset="-127"/>
                <a:ea typeface="Gothic A1" pitchFamily="2" charset="-127"/>
                <a:cs typeface="Gothic A1" pitchFamily="2" charset="-127"/>
              </a:rPr>
              <a:t> freut sich auf Ihre Herausforderung.</a:t>
            </a:r>
          </a:p>
        </p:txBody>
      </p:sp>
      <p:sp>
        <p:nvSpPr>
          <p:cNvPr id="13" name="Textbox">
            <a:extLst>
              <a:ext uri="{FF2B5EF4-FFF2-40B4-BE49-F238E27FC236}">
                <a16:creationId xmlns:a16="http://schemas.microsoft.com/office/drawing/2014/main" id="{62D51E99-B494-25C7-ED3E-A13862713BED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3328515" y="4369931"/>
            <a:ext cx="2700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200"/>
              </a:spcBef>
              <a:spcAft>
                <a:spcPts val="0"/>
              </a:spcAft>
              <a:defRPr lang="de-DE" sz="1400" b="1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Tx/>
              <a:buNone/>
              <a:defRPr lang="de-DE" sz="1400" kern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4pPr>
            <a:lvl5pPr marL="664632" indent="-221544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lang="de-DE" sz="1400" kern="120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5pPr>
            <a:lvl6pPr marL="3094970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marL="0" lvl="2" indent="0" algn="ctr">
              <a:buNone/>
            </a:pPr>
            <a:r>
              <a:rPr lang="de-DE" sz="120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Geschäftliche Erfolge und Menschlichkeit </a:t>
            </a:r>
            <a:r>
              <a:rPr lang="de-DE" sz="1200">
                <a:latin typeface="Gothic A1" pitchFamily="2" charset="-127"/>
                <a:ea typeface="Gothic A1" pitchFamily="2" charset="-127"/>
                <a:cs typeface="Gothic A1" pitchFamily="2" charset="-127"/>
              </a:rPr>
              <a:t>gehören für uns zusammen wie Herz und Verstand.</a:t>
            </a:r>
          </a:p>
        </p:txBody>
      </p:sp>
      <p:sp>
        <p:nvSpPr>
          <p:cNvPr id="14" name="Textbox">
            <a:extLst>
              <a:ext uri="{FF2B5EF4-FFF2-40B4-BE49-F238E27FC236}">
                <a16:creationId xmlns:a16="http://schemas.microsoft.com/office/drawing/2014/main" id="{28A2C207-CB1E-CB25-1D13-51B0127455E8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6170478" y="4367377"/>
            <a:ext cx="2700000" cy="1061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200"/>
              </a:spcBef>
              <a:spcAft>
                <a:spcPts val="0"/>
              </a:spcAft>
              <a:defRPr lang="de-DE" sz="1400" b="1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Tx/>
              <a:buNone/>
              <a:defRPr lang="de-DE" sz="1400" kern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4pPr>
            <a:lvl5pPr marL="664632" indent="-221544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lang="de-DE" sz="1400" kern="120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5pPr>
            <a:lvl6pPr marL="3094970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marL="0" lvl="2" indent="0" algn="ctr">
              <a:buNone/>
            </a:pPr>
            <a:r>
              <a:rPr lang="de-DE" sz="120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Seit 2001 </a:t>
            </a:r>
            <a:r>
              <a:rPr lang="de-DE" sz="1200">
                <a:latin typeface="Gothic A1" pitchFamily="2" charset="-127"/>
                <a:ea typeface="Gothic A1" pitchFamily="2" charset="-127"/>
                <a:cs typeface="Gothic A1" pitchFamily="2" charset="-127"/>
              </a:rPr>
              <a:t>beraten wir unsere Kunden mit Fokus auf Transparenz, Wertentwicklung und Nachfolge und wurden dabei </a:t>
            </a:r>
            <a:r>
              <a:rPr lang="de-DE" sz="120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mehrfach ausgezeichnet. </a:t>
            </a:r>
          </a:p>
        </p:txBody>
      </p:sp>
      <p:sp>
        <p:nvSpPr>
          <p:cNvPr id="15" name="Textbox">
            <a:extLst>
              <a:ext uri="{FF2B5EF4-FFF2-40B4-BE49-F238E27FC236}">
                <a16:creationId xmlns:a16="http://schemas.microsoft.com/office/drawing/2014/main" id="{3E876CBE-5D0D-78FE-405E-8EF26D505D09}"/>
              </a:ext>
            </a:extLst>
          </p:cNvPr>
          <p:cNvSpPr txBox="1">
            <a:spLocks/>
          </p:cNvSpPr>
          <p:nvPr>
            <p:custDataLst>
              <p:tags r:id="rId12"/>
            </p:custDataLst>
          </p:nvPr>
        </p:nvSpPr>
        <p:spPr>
          <a:xfrm>
            <a:off x="9012440" y="4367377"/>
            <a:ext cx="2700000" cy="123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200"/>
              </a:spcBef>
              <a:spcAft>
                <a:spcPts val="0"/>
              </a:spcAft>
              <a:defRPr lang="de-DE" sz="1400" b="1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Tx/>
              <a:buNone/>
              <a:defRPr lang="de-DE" sz="1400" kern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4pPr>
            <a:lvl5pPr marL="664632" indent="-221544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lang="de-DE" sz="1400" kern="120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5pPr>
            <a:lvl6pPr marL="3094970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marL="0" lvl="2" indent="0" algn="ctr">
              <a:buNone/>
            </a:pPr>
            <a:r>
              <a:rPr lang="de-DE" sz="1200">
                <a:latin typeface="Gothic A1" pitchFamily="2" charset="-127"/>
                <a:ea typeface="Gothic A1" pitchFamily="2" charset="-127"/>
                <a:cs typeface="Gothic A1" pitchFamily="2" charset="-127"/>
              </a:rPr>
              <a:t>Dank wertvoller </a:t>
            </a:r>
            <a:r>
              <a:rPr lang="de-DE" sz="120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Tools, Kontakte und Netzwerke </a:t>
            </a:r>
            <a:r>
              <a:rPr lang="de-DE" sz="1200">
                <a:latin typeface="Gothic A1" pitchFamily="2" charset="-127"/>
                <a:ea typeface="Gothic A1" pitchFamily="2" charset="-127"/>
                <a:cs typeface="Gothic A1" pitchFamily="2" charset="-127"/>
              </a:rPr>
              <a:t>arbeiten wir schnell und effizient. </a:t>
            </a:r>
            <a:endParaRPr lang="de-DE" sz="1200">
              <a:latin typeface="Gothic A1 ExtraLight" pitchFamily="2" charset="-127"/>
              <a:ea typeface="Gothic A1 ExtraLight" pitchFamily="2" charset="-127"/>
              <a:cs typeface="Gothic A1 ExtraLight" pitchFamily="2" charset="-127"/>
            </a:endParaRPr>
          </a:p>
        </p:txBody>
      </p:sp>
      <p:sp>
        <p:nvSpPr>
          <p:cNvPr id="3" name="Textbox">
            <a:extLst>
              <a:ext uri="{FF2B5EF4-FFF2-40B4-BE49-F238E27FC236}">
                <a16:creationId xmlns:a16="http://schemas.microsoft.com/office/drawing/2014/main" id="{7005D50A-BF1C-8AB8-0EA9-030EA05002BF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>
          <a:xfrm>
            <a:off x="3328515" y="5468357"/>
            <a:ext cx="2700000" cy="6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200"/>
              </a:spcBef>
              <a:spcAft>
                <a:spcPts val="0"/>
              </a:spcAft>
              <a:defRPr lang="de-DE" sz="1400" b="1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Tx/>
              <a:buNone/>
              <a:defRPr lang="de-DE" sz="1400" kern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4pPr>
            <a:lvl5pPr marL="664632" indent="-221544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lang="de-DE" sz="1400" kern="120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5pPr>
            <a:lvl6pPr marL="3094970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marL="0" lvl="2" indent="0" algn="ctr">
              <a:buNone/>
            </a:pPr>
            <a:r>
              <a:rPr lang="de-DE" sz="1200">
                <a:latin typeface="Gothic A1" pitchFamily="2" charset="-127"/>
                <a:ea typeface="Gothic A1" pitchFamily="2" charset="-127"/>
                <a:cs typeface="Gothic A1" pitchFamily="2" charset="-127"/>
              </a:rPr>
              <a:t>Können wir uns einen Fan erarbeiten?</a:t>
            </a:r>
          </a:p>
          <a:p>
            <a:pPr marL="443088" lvl="4" indent="0" algn="ctr">
              <a:buNone/>
            </a:pPr>
            <a:endParaRPr lang="de-DE" sz="1200">
              <a:latin typeface="Gothic A1 ExtraLight" pitchFamily="2" charset="-127"/>
              <a:ea typeface="Gothic A1 ExtraLight" pitchFamily="2" charset="-127"/>
              <a:cs typeface="Gothic A1 ExtraLight" pitchFamily="2" charset="-127"/>
            </a:endParaRPr>
          </a:p>
        </p:txBody>
      </p:sp>
      <p:sp>
        <p:nvSpPr>
          <p:cNvPr id="16" name="Textbox">
            <a:extLst>
              <a:ext uri="{FF2B5EF4-FFF2-40B4-BE49-F238E27FC236}">
                <a16:creationId xmlns:a16="http://schemas.microsoft.com/office/drawing/2014/main" id="{193D4F84-F02D-BEE0-2FB3-B196575E465E}"/>
              </a:ext>
            </a:extLst>
          </p:cNvPr>
          <p:cNvSpPr txBox="1">
            <a:spLocks/>
          </p:cNvSpPr>
          <p:nvPr>
            <p:custDataLst>
              <p:tags r:id="rId14"/>
            </p:custDataLst>
          </p:nvPr>
        </p:nvSpPr>
        <p:spPr>
          <a:xfrm>
            <a:off x="6170478" y="5465803"/>
            <a:ext cx="2700000" cy="6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200"/>
              </a:spcBef>
              <a:spcAft>
                <a:spcPts val="0"/>
              </a:spcAft>
              <a:defRPr lang="de-DE" sz="1400" b="1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Tx/>
              <a:buNone/>
              <a:defRPr lang="de-DE" sz="1400" kern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4pPr>
            <a:lvl5pPr marL="664632" indent="-221544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lang="de-DE" sz="1400" kern="120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5pPr>
            <a:lvl6pPr marL="3094970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marL="0" lvl="2" indent="0" algn="ctr">
              <a:buNone/>
            </a:pPr>
            <a:r>
              <a:rPr lang="de-DE" sz="120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Hat unser Team Spaß bei diesem Projekt?</a:t>
            </a:r>
          </a:p>
          <a:p>
            <a:pPr marL="443088" lvl="4" indent="0" algn="ctr">
              <a:buNone/>
            </a:pPr>
            <a:endParaRPr lang="de-DE" sz="1200">
              <a:latin typeface="Gothic A1 ExtraLight" pitchFamily="2" charset="-127"/>
              <a:ea typeface="Gothic A1 ExtraLight" pitchFamily="2" charset="-127"/>
              <a:cs typeface="Gothic A1 ExtraLight" pitchFamily="2" charset="-127"/>
            </a:endParaRPr>
          </a:p>
        </p:txBody>
      </p:sp>
      <p:sp>
        <p:nvSpPr>
          <p:cNvPr id="17" name="Textbox">
            <a:extLst>
              <a:ext uri="{FF2B5EF4-FFF2-40B4-BE49-F238E27FC236}">
                <a16:creationId xmlns:a16="http://schemas.microsoft.com/office/drawing/2014/main" id="{9FF132AB-E3E6-3E2F-E4F9-D1E13C044407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>
          <a:xfrm>
            <a:off x="9012440" y="5465803"/>
            <a:ext cx="2700000" cy="6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1172337" rtl="0" eaLnBrk="1" fontAlgn="base" hangingPunct="1">
              <a:spcBef>
                <a:spcPts val="1200"/>
              </a:spcBef>
              <a:spcAft>
                <a:spcPts val="0"/>
              </a:spcAft>
              <a:defRPr lang="de-DE" sz="1400" b="1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1pPr>
            <a:lvl2pPr marL="0" indent="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Tx/>
              <a:buNone/>
              <a:defRPr lang="de-DE" sz="1400" kern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/>
              <a:defRPr lang="de-DE" sz="1400" kern="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4pPr>
            <a:lvl5pPr marL="664632" indent="-221544" algn="l" defTabSz="1172337" rtl="0" eaLnBrk="1" fontAlgn="base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-"/>
              <a:defRPr lang="de-DE" sz="1400" kern="1200" dirty="0" smtClean="0">
                <a:solidFill>
                  <a:srgbClr val="2B2928"/>
                </a:solidFill>
                <a:latin typeface="+mn-lt"/>
                <a:ea typeface="+mn-ea"/>
                <a:cs typeface="+mn-cs"/>
              </a:defRPr>
            </a:lvl5pPr>
            <a:lvl6pPr marL="3094970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6pPr>
            <a:lvl7pPr marL="3657691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7pPr>
            <a:lvl8pPr marL="4220413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8pPr>
            <a:lvl9pPr marL="4783135" indent="-281361" algn="l" defTabSz="1172337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92">
                <a:solidFill>
                  <a:schemeClr val="tx1"/>
                </a:solidFill>
                <a:latin typeface="+mn-lt"/>
              </a:defRPr>
            </a:lvl9pPr>
          </a:lstStyle>
          <a:p>
            <a:pPr marL="0" lvl="2" indent="0" algn="ctr">
              <a:buNone/>
            </a:pPr>
            <a:r>
              <a:rPr lang="de-DE" sz="1200">
                <a:latin typeface="Gothic A1" pitchFamily="2" charset="-127"/>
                <a:ea typeface="Gothic A1" pitchFamily="2" charset="-127"/>
                <a:cs typeface="Gothic A1" pitchFamily="2" charset="-127"/>
              </a:rPr>
              <a:t>Können wir einen </a:t>
            </a:r>
            <a:r>
              <a:rPr lang="de-DE" sz="1200">
                <a:latin typeface="Gothic A1 SemiBold" pitchFamily="2" charset="-127"/>
                <a:ea typeface="Gothic A1 SemiBold" pitchFamily="2" charset="-127"/>
                <a:cs typeface="Gothic A1 SemiBold" pitchFamily="2" charset="-127"/>
              </a:rPr>
              <a:t>Kundennutzen schaffen, der höher als die Beratungskosten sind?</a:t>
            </a:r>
          </a:p>
          <a:p>
            <a:pPr marL="443088" lvl="4" indent="0" algn="ctr">
              <a:buNone/>
            </a:pPr>
            <a:endParaRPr lang="de-DE" sz="1200">
              <a:latin typeface="Gothic A1 ExtraLight" pitchFamily="2" charset="-127"/>
              <a:ea typeface="Gothic A1 ExtraLight" pitchFamily="2" charset="-127"/>
              <a:cs typeface="Gothic A1 ExtraLight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3943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1300950B-2985-204B-B155-F1E6AA9AEFFF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080456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7" imgW="519" imgH="518" progId="TCLayout.ActiveDocument.1">
                  <p:embed/>
                </p:oleObj>
              </mc:Choice>
              <mc:Fallback>
                <p:oleObj name="think-cell Folie" r:id="rId7" imgW="519" imgH="51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300950B-2985-204B-B155-F1E6AA9AEF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el 7">
            <a:extLst>
              <a:ext uri="{FF2B5EF4-FFF2-40B4-BE49-F238E27FC236}">
                <a16:creationId xmlns:a16="http://schemas.microsoft.com/office/drawing/2014/main" id="{FEBE3FEF-BD9A-889B-1B70-CC1C7E4B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vert270"/>
          <a:lstStyle/>
          <a:p>
            <a:r>
              <a:rPr lang="de-DE" dirty="0"/>
              <a:t>Unser Qualitätsanspruch</a:t>
            </a: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7ABE06FF-6409-49FC-EA5A-BDE5337A831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727848" y="1120839"/>
            <a:ext cx="5308090" cy="8848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6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Unsere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Berater</a:t>
            </a:r>
            <a:r>
              <a:rPr lang="de-DE" sz="2000" spc="32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orientieren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sich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an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den</a:t>
            </a:r>
          </a:p>
          <a:p>
            <a:pPr>
              <a:lnSpc>
                <a:spcPts val="1936"/>
              </a:lnSpc>
              <a:spcBef>
                <a:spcPts val="644"/>
              </a:spcBef>
              <a:spcAft>
                <a:spcPts val="0"/>
              </a:spcAft>
            </a:pP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Leitlinien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des</a:t>
            </a:r>
            <a:r>
              <a:rPr lang="de-DE" sz="2000" spc="32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BDU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und</a:t>
            </a:r>
            <a:r>
              <a:rPr lang="de-DE" sz="2000" spc="32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binden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sich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bei</a:t>
            </a:r>
            <a:r>
              <a:rPr lang="de-DE" sz="2000" spc="32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der</a:t>
            </a:r>
          </a:p>
          <a:p>
            <a:pPr>
              <a:lnSpc>
                <a:spcPts val="1936"/>
              </a:lnSpc>
              <a:spcBef>
                <a:spcPts val="644"/>
              </a:spcBef>
              <a:spcAft>
                <a:spcPts val="0"/>
              </a:spcAft>
            </a:pP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Weiterentwicklung</a:t>
            </a:r>
            <a:r>
              <a:rPr lang="de-DE" sz="2000" spc="32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von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Richtlinien</a:t>
            </a:r>
            <a:r>
              <a:rPr lang="de-DE" sz="2000" spc="34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lang="de-DE" sz="2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ein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8A37B92-FB0F-776B-53C7-722125B1D9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6415" y="548681"/>
            <a:ext cx="2429806" cy="1459366"/>
          </a:xfrm>
          <a:prstGeom prst="rect">
            <a:avLst/>
          </a:prstGeom>
        </p:spPr>
      </p:pic>
      <p:graphicFrame>
        <p:nvGraphicFramePr>
          <p:cNvPr id="11" name="masterTableStyle1">
            <a:extLst>
              <a:ext uri="{FF2B5EF4-FFF2-40B4-BE49-F238E27FC236}">
                <a16:creationId xmlns:a16="http://schemas.microsoft.com/office/drawing/2014/main" id="{B8204848-AE28-DA9C-696F-D4AA186E69A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670636800"/>
              </p:ext>
            </p:extLst>
          </p:nvPr>
        </p:nvGraphicFramePr>
        <p:xfrm>
          <a:off x="718457" y="3261566"/>
          <a:ext cx="10706135" cy="324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37760">
                  <a:extLst>
                    <a:ext uri="{9D8B030D-6E8A-4147-A177-3AD203B41FA5}">
                      <a16:colId xmlns:a16="http://schemas.microsoft.com/office/drawing/2014/main" val="127112072"/>
                    </a:ext>
                  </a:extLst>
                </a:gridCol>
                <a:gridCol w="5068375">
                  <a:extLst>
                    <a:ext uri="{9D8B030D-6E8A-4147-A177-3AD203B41FA5}">
                      <a16:colId xmlns:a16="http://schemas.microsoft.com/office/drawing/2014/main" val="161761869"/>
                    </a:ext>
                  </a:extLst>
                </a:gridCol>
              </a:tblGrid>
              <a:tr h="324000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Aktivitäten</a:t>
                      </a:r>
                      <a:r>
                        <a:rPr lang="de-DE" sz="1600" b="1" spc="26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 </a:t>
                      </a:r>
                      <a:r>
                        <a:rPr lang="de-DE" sz="1600" b="1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der</a:t>
                      </a:r>
                      <a:r>
                        <a:rPr lang="de-DE" sz="1600" b="1" spc="24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 </a:t>
                      </a:r>
                      <a:r>
                        <a:rPr lang="de-DE" sz="1600" b="1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Quest</a:t>
                      </a:r>
                      <a:r>
                        <a:rPr lang="de-DE" sz="1600" b="1" spc="24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 </a:t>
                      </a:r>
                      <a:r>
                        <a:rPr lang="de-DE" sz="1600" b="1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beim</a:t>
                      </a:r>
                      <a:r>
                        <a:rPr lang="de-DE" sz="1600" b="1" spc="26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 </a:t>
                      </a:r>
                      <a:r>
                        <a:rPr lang="de-DE" sz="1600" b="1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BDU</a:t>
                      </a:r>
                    </a:p>
                    <a:p>
                      <a:pPr algn="l" rtl="0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endParaRPr lang="de-DE" sz="1200" b="0" i="0" dirty="0">
                        <a:solidFill>
                          <a:srgbClr val="2B2928"/>
                        </a:solidFill>
                        <a:latin typeface="Gothic A1 SemiBold" pitchFamily="2" charset="-127"/>
                        <a:ea typeface="Gothic A1 Medium" pitchFamily="2" charset="-127"/>
                        <a:cs typeface="Gothic A1 Medium" pitchFamily="2" charset="-127"/>
                      </a:endParaRPr>
                    </a:p>
                    <a:p>
                      <a:pPr rtl="0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endParaRPr lang="de-DE" sz="1200" b="1" dirty="0">
                        <a:solidFill>
                          <a:srgbClr val="2B2928"/>
                        </a:solidFill>
                        <a:latin typeface="Gothic A1 SemiBold" pitchFamily="2" charset="-127"/>
                        <a:ea typeface="Gothic A1 SemiBold" pitchFamily="2" charset="-127"/>
                        <a:cs typeface="Gothic A1 SemiBold" pitchFamily="2" charset="-127"/>
                      </a:endParaRPr>
                    </a:p>
                    <a:p>
                      <a:pPr rtl="0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Mitglied</a:t>
                      </a:r>
                      <a:r>
                        <a:rPr lang="de-DE" sz="1200" spc="21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beim</a:t>
                      </a:r>
                      <a:r>
                        <a:rPr lang="de-DE" sz="1200" spc="21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Bundesverband</a:t>
                      </a:r>
                      <a:r>
                        <a:rPr lang="de-DE" sz="1200" spc="19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deutscher</a:t>
                      </a:r>
                      <a:r>
                        <a:rPr lang="de-DE" sz="1200" spc="19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U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nternehmensberater</a:t>
                      </a:r>
                      <a:r>
                        <a:rPr lang="de-DE" sz="1200" spc="19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e.V.</a:t>
                      </a:r>
                    </a:p>
                    <a:p>
                      <a:pPr marL="286" rtl="0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Certified</a:t>
                      </a:r>
                      <a:r>
                        <a:rPr lang="de-DE" sz="1200" b="1" spc="19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</a:t>
                      </a: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Management</a:t>
                      </a:r>
                      <a:r>
                        <a:rPr lang="de-DE" sz="1200" b="1" spc="19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</a:t>
                      </a: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Consultant</a:t>
                      </a:r>
                      <a:r>
                        <a:rPr lang="de-DE" sz="1200" b="1" spc="23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seit</a:t>
                      </a:r>
                      <a:r>
                        <a:rPr lang="de-DE" sz="1200" spc="19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2003</a:t>
                      </a:r>
                    </a:p>
                    <a:p>
                      <a:pPr rtl="0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Mitglied</a:t>
                      </a:r>
                      <a:r>
                        <a:rPr lang="de-DE" sz="1200" b="1" spc="19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im</a:t>
                      </a:r>
                      <a:r>
                        <a:rPr lang="de-DE" sz="1200" spc="26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BDU-Fachverband</a:t>
                      </a:r>
                      <a:r>
                        <a:rPr lang="de-DE" sz="1200" b="1" spc="19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</a:t>
                      </a: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„sanierungs-</a:t>
                      </a:r>
                      <a:r>
                        <a:rPr lang="de-DE" sz="1200" b="1" spc="19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</a:t>
                      </a: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und</a:t>
                      </a:r>
                      <a:r>
                        <a:rPr lang="de-DE" sz="1200" b="1" spc="18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</a:t>
                      </a: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Insolvenzberatung”</a:t>
                      </a:r>
                    </a:p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Weiterbildungen</a:t>
                      </a:r>
                      <a:r>
                        <a:rPr lang="de-DE" sz="1200" b="1" spc="19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</a:t>
                      </a: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und</a:t>
                      </a:r>
                      <a:r>
                        <a:rPr lang="de-DE" sz="1200" b="1" spc="19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T</a:t>
                      </a: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eilnahme</a:t>
                      </a:r>
                      <a:r>
                        <a:rPr lang="de-DE" sz="1200" b="1" spc="19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an</a:t>
                      </a:r>
                      <a:r>
                        <a:rPr lang="de-DE" sz="1200" spc="27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Fach-Seminaren</a:t>
                      </a:r>
                      <a:r>
                        <a:rPr lang="de-DE" sz="1200" spc="27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und</a:t>
                      </a:r>
                      <a:r>
                        <a:rPr lang="de-DE" sz="1200" spc="26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Veranstaltungen</a:t>
                      </a:r>
                    </a:p>
                  </a:txBody>
                  <a:tcPr marL="144000" marR="144000" marT="144000" marB="144000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Aktivitäten</a:t>
                      </a:r>
                      <a:r>
                        <a:rPr lang="de-DE" sz="1600" b="1" spc="26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 </a:t>
                      </a:r>
                      <a:r>
                        <a:rPr lang="de-DE" sz="1600" b="1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und</a:t>
                      </a:r>
                      <a:r>
                        <a:rPr lang="de-DE" sz="1600" b="1" spc="24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 </a:t>
                      </a:r>
                      <a:r>
                        <a:rPr lang="de-DE" sz="1600" b="1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Veröffentlichungen</a:t>
                      </a:r>
                      <a:r>
                        <a:rPr lang="de-DE" sz="1600" b="1" spc="26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 </a:t>
                      </a:r>
                      <a:r>
                        <a:rPr lang="de-DE" sz="1600" b="1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im Fachverband,</a:t>
                      </a:r>
                      <a:r>
                        <a:rPr lang="de-DE" sz="1600" b="1" spc="24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 </a:t>
                      </a:r>
                      <a:r>
                        <a:rPr lang="de-DE" sz="1600" b="1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an</a:t>
                      </a:r>
                      <a:r>
                        <a:rPr lang="de-DE" sz="1600" b="1" spc="26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 </a:t>
                      </a:r>
                      <a:r>
                        <a:rPr lang="de-DE" sz="1600" b="1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denen</a:t>
                      </a:r>
                      <a:r>
                        <a:rPr lang="de-DE" sz="1600" b="1" spc="26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 </a:t>
                      </a:r>
                      <a:r>
                        <a:rPr lang="de-DE" sz="1600" b="1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die</a:t>
                      </a:r>
                      <a:r>
                        <a:rPr lang="de-DE" sz="1600" b="1" spc="26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 </a:t>
                      </a:r>
                      <a:r>
                        <a:rPr lang="de-DE" sz="1600" b="1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Quest</a:t>
                      </a:r>
                      <a:r>
                        <a:rPr lang="de-DE" sz="1600" b="1" spc="24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 </a:t>
                      </a:r>
                      <a:r>
                        <a:rPr lang="de-DE" sz="1600" b="1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beteiligt</a:t>
                      </a:r>
                      <a:r>
                        <a:rPr lang="de-DE" sz="1600" b="1" spc="24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 </a:t>
                      </a:r>
                      <a:r>
                        <a:rPr lang="de-DE" sz="1600" b="1" dirty="0">
                          <a:solidFill>
                            <a:srgbClr val="2B2928"/>
                          </a:solidFill>
                          <a:latin typeface="Gothic A1 ExtraBold" pitchFamily="2" charset="-127"/>
                          <a:ea typeface="Gothic A1 ExtraBold" pitchFamily="2" charset="-127"/>
                          <a:cs typeface="Gothic A1 ExtraBold" pitchFamily="2" charset="-127"/>
                        </a:rPr>
                        <a:t>war</a:t>
                      </a:r>
                    </a:p>
                    <a:p>
                      <a:pPr algn="l" rtl="0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endParaRPr lang="de-DE" sz="1200" b="0" i="0" dirty="0">
                        <a:solidFill>
                          <a:srgbClr val="2B2928"/>
                        </a:solidFill>
                        <a:latin typeface="Gothic A1 SemiBold" pitchFamily="2" charset="-127"/>
                        <a:ea typeface="Gothic A1 Medium" pitchFamily="2" charset="-127"/>
                        <a:cs typeface="Gothic A1 Medium" pitchFamily="2" charset="-127"/>
                      </a:endParaRPr>
                    </a:p>
                    <a:p>
                      <a:pPr marL="142" rtl="0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Grundlagen</a:t>
                      </a:r>
                      <a:r>
                        <a:rPr lang="de-DE" sz="1200" b="1" spc="19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</a:t>
                      </a: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ordnungsgemäßer</a:t>
                      </a:r>
                      <a:r>
                        <a:rPr lang="de-DE" sz="1200" b="1" spc="19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</a:t>
                      </a: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Restrukturierung</a:t>
                      </a:r>
                      <a:r>
                        <a:rPr lang="de-DE" sz="1200" b="1" spc="16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</a:t>
                      </a:r>
                      <a:br>
                        <a:rPr lang="de-DE" sz="1200" b="1" spc="16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</a:b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und Sanierung</a:t>
                      </a:r>
                      <a:r>
                        <a:rPr lang="de-DE" sz="1200" spc="26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(</a:t>
                      </a:r>
                      <a:r>
                        <a:rPr lang="de-DE" sz="1200" dirty="0" err="1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GoRS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)</a:t>
                      </a:r>
                    </a:p>
                    <a:p>
                      <a:pPr rtl="0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Grundlagen</a:t>
                      </a:r>
                      <a:r>
                        <a:rPr lang="de-DE" sz="1200" b="1" spc="19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</a:t>
                      </a: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für</a:t>
                      </a:r>
                      <a:r>
                        <a:rPr lang="de-DE" sz="1200" b="1" spc="19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</a:t>
                      </a: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das</a:t>
                      </a:r>
                      <a:r>
                        <a:rPr lang="de-DE" sz="1200" b="1" spc="2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G</a:t>
                      </a: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robkonzept</a:t>
                      </a:r>
                      <a:r>
                        <a:rPr lang="de-DE" sz="1200" b="1" spc="18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im</a:t>
                      </a:r>
                      <a:r>
                        <a:rPr lang="de-DE" sz="1200" spc="26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Rahmen</a:t>
                      </a:r>
                      <a:r>
                        <a:rPr lang="de-DE" sz="1200" spc="27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einer</a:t>
                      </a:r>
                      <a:r>
                        <a:rPr lang="de-DE" sz="1200" spc="26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Bescheinigung</a:t>
                      </a:r>
                      <a:r>
                        <a:rPr lang="de-DE" sz="1200" spc="26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nach §</a:t>
                      </a:r>
                      <a:r>
                        <a:rPr lang="de-DE" sz="1200" spc="27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270b</a:t>
                      </a:r>
                      <a:r>
                        <a:rPr lang="de-DE" sz="1200" spc="26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InsO</a:t>
                      </a:r>
                    </a:p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dirty="0">
                          <a:solidFill>
                            <a:srgbClr val="2B2928"/>
                          </a:solidFill>
                          <a:latin typeface="Gothic A1 SemiBold" pitchFamily="2" charset="-127"/>
                          <a:ea typeface="Gothic A1 SemiBold" pitchFamily="2" charset="-127"/>
                          <a:cs typeface="Gothic A1 SemiBold" pitchFamily="2" charset="-127"/>
                        </a:rPr>
                        <a:t>Change-Leitfaden</a:t>
                      </a:r>
                      <a:r>
                        <a:rPr lang="de-DE" sz="1200" spc="19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für</a:t>
                      </a:r>
                      <a:r>
                        <a:rPr lang="de-DE" sz="1200" spc="26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 </a:t>
                      </a:r>
                      <a:r>
                        <a:rPr lang="de-DE" sz="1200" dirty="0">
                          <a:solidFill>
                            <a:srgbClr val="2B2928"/>
                          </a:solidFill>
                          <a:latin typeface="Gothic A1" pitchFamily="2" charset="-127"/>
                          <a:ea typeface="Gothic A1 Light" pitchFamily="2" charset="-127"/>
                          <a:cs typeface="Gothic A1 Light" pitchFamily="2" charset="-127"/>
                        </a:rPr>
                        <a:t>Entscheider</a:t>
                      </a:r>
                    </a:p>
                  </a:txBody>
                  <a:tcPr marL="144000" marR="144000" marT="144000" marB="144000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47484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41265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hink-cell data - do not delete" hidden="1">
            <a:extLst>
              <a:ext uri="{FF2B5EF4-FFF2-40B4-BE49-F238E27FC236}">
                <a16:creationId xmlns:a16="http://schemas.microsoft.com/office/drawing/2014/main" id="{D1E5B2ED-14F4-9E1D-066E-6D79B72E78E8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737169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8" imgW="519" imgH="518" progId="TCLayout.ActiveDocument.1">
                  <p:embed/>
                </p:oleObj>
              </mc:Choice>
              <mc:Fallback>
                <p:oleObj name="think-cell Folie" r:id="rId8" imgW="519" imgH="518" progId="TCLayout.ActiveDocument.1">
                  <p:embed/>
                  <p:pic>
                    <p:nvPicPr>
                      <p:cNvPr id="2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1E5B2ED-14F4-9E1D-066E-6D79B72E78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FC2B448E-8E3B-6BD5-07FF-3D660D828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vert270"/>
          <a:lstStyle/>
          <a:p>
            <a:r>
              <a:rPr lang="de-DE" dirty="0"/>
              <a:t> Referenzen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29F0DCBA-5238-24A6-047A-ACB82D24C44C}"/>
              </a:ext>
            </a:extLst>
          </p:cNvPr>
          <p:cNvSpPr/>
          <p:nvPr/>
        </p:nvSpPr>
        <p:spPr bwMode="auto">
          <a:xfrm>
            <a:off x="893423" y="1634502"/>
            <a:ext cx="3372385" cy="32688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prstClr val="black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rgbClr val="E37204"/>
                </a:solidFill>
                <a:effectLst/>
                <a:latin typeface="Gothic A1 SemiBold" pitchFamily="2" charset="-127"/>
              </a:rPr>
              <a:t>Kundenstatement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9AF4575-504B-8ED9-390A-E6044930BE5A}"/>
              </a:ext>
            </a:extLst>
          </p:cNvPr>
          <p:cNvSpPr/>
          <p:nvPr/>
        </p:nvSpPr>
        <p:spPr bwMode="auto">
          <a:xfrm>
            <a:off x="4409807" y="1634502"/>
            <a:ext cx="3372385" cy="32688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prstClr val="black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rgbClr val="E37204"/>
                </a:solidFill>
                <a:effectLst/>
                <a:latin typeface="Gothic A1 SemiBold" pitchFamily="2" charset="-127"/>
              </a:rPr>
              <a:t>Kanzleistatement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B15A3AD-D494-68A9-5829-50EA0972D177}"/>
              </a:ext>
            </a:extLst>
          </p:cNvPr>
          <p:cNvSpPr/>
          <p:nvPr/>
        </p:nvSpPr>
        <p:spPr bwMode="auto">
          <a:xfrm>
            <a:off x="7926192" y="1634502"/>
            <a:ext cx="3372385" cy="32688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prstClr val="black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rgbClr val="E37204"/>
                </a:solidFill>
                <a:effectLst/>
                <a:latin typeface="Gothic A1 SemiBold" pitchFamily="2" charset="-127"/>
              </a:rPr>
              <a:t>Investorenstatement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5B8EF55-C1E7-B74B-04D1-36AB1D382741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893423" y="1961382"/>
            <a:ext cx="3372385" cy="400656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prstClr val="black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144000" tIns="144000" rIns="144000" bIns="14400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„Ich habe zusammen mit meinem Team über</a:t>
            </a:r>
            <a:r>
              <a:rPr kumimoji="0" lang="de-DE" sz="1200" b="0" i="0" u="none" strike="noStrike" cap="none" spc="26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die</a:t>
            </a:r>
            <a:r>
              <a:rPr kumimoji="0" lang="de-DE" sz="1200" b="0" i="0" u="none" strike="noStrike" cap="none" spc="27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letzten</a:t>
            </a:r>
            <a:r>
              <a:rPr kumimoji="0" lang="de-DE" sz="1200" b="0" i="0" u="none" strike="noStrike" cap="none" spc="27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Jahre</a:t>
            </a:r>
            <a:r>
              <a:rPr kumimoji="0" lang="de-DE" sz="1200" b="0" i="0" u="none" strike="noStrike" cap="none" spc="27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mit</a:t>
            </a:r>
            <a:r>
              <a:rPr kumimoji="0" lang="de-DE" sz="1200" b="0" i="0" u="none" strike="noStrike" cap="none" spc="26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viel</a:t>
            </a:r>
            <a:r>
              <a:rPr kumimoji="0" lang="de-DE" sz="1200" b="0" i="0" u="none" strike="noStrike" cap="none" spc="27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Herzblut</a:t>
            </a:r>
            <a:r>
              <a:rPr kumimoji="0" lang="de-DE" sz="1200" b="0" i="0" u="none" strike="noStrike" cap="none" spc="26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die BMS</a:t>
            </a:r>
            <a:r>
              <a:rPr kumimoji="0" lang="de-DE" sz="1200" b="0" i="0" u="none" strike="noStrike" cap="none" spc="26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aufgebaut.</a:t>
            </a:r>
            <a:r>
              <a:rPr kumimoji="0" lang="de-DE" sz="1200" b="0" i="0" u="none" strike="noStrike" cap="none" spc="27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Jetzt</a:t>
            </a:r>
            <a:r>
              <a:rPr kumimoji="0" lang="de-DE" sz="1200" b="0" i="0" u="none" strike="noStrike" cap="none" spc="26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galt</a:t>
            </a:r>
            <a:r>
              <a:rPr kumimoji="0" lang="de-DE" sz="1200" b="0" i="0" u="none" strike="noStrike" cap="none" spc="26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es</a:t>
            </a:r>
            <a:r>
              <a:rPr kumimoji="0" lang="de-DE" sz="1200" b="0" i="0" u="none" strike="noStrike" cap="none" spc="26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die</a:t>
            </a:r>
            <a:r>
              <a:rPr kumimoji="0" lang="de-DE" sz="1200" b="0" i="0" u="none" strike="noStrike" cap="none" spc="31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Weichen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für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die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Zukunft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zu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stellen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und</a:t>
            </a:r>
            <a:r>
              <a:rPr kumimoji="0" lang="de-DE" sz="1200" b="1" i="0" u="none" strike="noStrike" cap="none" spc="18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frühzeitig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über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die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Unternehmensnachfolge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nach-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zudenken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.</a:t>
            </a:r>
            <a:r>
              <a:rPr kumimoji="0" lang="de-DE" sz="1200" b="0" i="0" u="none" strike="noStrike" cap="none" spc="27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...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Ich bin froh und sehr dankbar, dass das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Team der QUEST an unserer Seite war und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uns durch diesen Prozess geführt hat.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QUEST hat uns jederzeit äußerst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kompetent beraten, sich zu 100% mit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der Aufgabe identifiziert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und sich immer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darauf konzentriert den richtigen Partner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für uns zu finden. Liebes QUEST-Team: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Herzlichen Dank für Euer außerordentliches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Engagement.“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Thomas</a:t>
            </a:r>
            <a:r>
              <a:rPr kumimoji="0" lang="de-DE" sz="1200" b="1" i="0" u="none" strike="noStrike" cap="none" spc="18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Lehmann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Miteigentümer der EOL und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Geschäftsführer der BMS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1920CD3-C017-92FA-50AB-CBE855F36377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4409807" y="1961382"/>
            <a:ext cx="3372385" cy="400656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prstClr val="black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144000" tIns="144000" rIns="144000" bIns="14400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„Für die Begleitung von Insolvenzverfahren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arbeiten wir als Kanzlei Gerloff Liebler u.a.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mit der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QUEST Consulting AG, als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zuverlässigen und erfahrenen Partner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,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zusammen. In den gemeinsamen Verfahren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hat das schlagkräftige Team der QUEST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Consulting mit der nötigen Geschwindigkeit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und Effizienz stets zuverlässige Entscheidungsgrundlagen</a:t>
            </a:r>
            <a:r>
              <a:rPr kumimoji="0" lang="de-DE" sz="1200" b="0" i="0" u="none" strike="noStrike" cap="none" spc="27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auf</a:t>
            </a:r>
            <a:r>
              <a:rPr kumimoji="0" lang="de-DE" sz="1200" b="0" i="0" u="none" strike="noStrike" cap="none" spc="27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den</a:t>
            </a:r>
            <a:r>
              <a:rPr kumimoji="0" lang="de-DE" sz="1200" b="0" i="0" u="none" strike="noStrike" cap="none" spc="27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Punkt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aufbereitet.“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Dr.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Christian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Gerloff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Kanzlei Gerloff Liebler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2E52A959-40F0-DEBE-93CA-A4D9A34A7EBD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7926192" y="1961382"/>
            <a:ext cx="3372385" cy="4006560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prstClr val="black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144000" tIns="144000" rIns="144000" bIns="14400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„Ich habe QUEST im Prozess als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professionell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agierendes</a:t>
            </a:r>
            <a:r>
              <a:rPr kumimoji="0" lang="de-DE" sz="1200" b="1" i="0" u="none" strike="noStrike" cap="none" spc="18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Beraterteam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der</a:t>
            </a:r>
            <a:r>
              <a:rPr kumimoji="0" lang="de-DE" sz="1200" b="0" i="0" u="none" strike="noStrike" cap="none" spc="26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Verkäuferseite</a:t>
            </a:r>
            <a:r>
              <a:rPr kumimoji="0" lang="de-DE" sz="1200" b="0" i="0" u="none" strike="noStrike" cap="none" spc="27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kennengelernt.</a:t>
            </a:r>
            <a:r>
              <a:rPr kumimoji="0" lang="de-DE" sz="1200" b="0" i="0" u="none" strike="noStrike" cap="none" spc="27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Unsere Zusammenarbeit</a:t>
            </a:r>
            <a:r>
              <a:rPr kumimoji="0" lang="de-DE" sz="1200" b="0" i="0" u="none" strike="noStrike" cap="none" spc="26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war</a:t>
            </a:r>
            <a:r>
              <a:rPr kumimoji="0" lang="de-DE" sz="1200" b="0" i="0" u="none" strike="noStrike" cap="none" spc="26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geprägt</a:t>
            </a:r>
            <a:r>
              <a:rPr kumimoji="0" lang="de-DE" sz="1200" b="0" i="0" u="none" strike="noStrike" cap="none" spc="26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von</a:t>
            </a:r>
            <a:r>
              <a:rPr kumimoji="0" lang="de-DE" sz="1200" b="0" i="0" u="none" strike="noStrike" cap="none" spc="27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einem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äußerst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transparenten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A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ustausch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und einem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sehr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zielorientierten</a:t>
            </a:r>
            <a:r>
              <a:rPr kumimoji="0" lang="de-DE" sz="1200" b="1" i="0" u="none" strike="noStrike" cap="none" spc="19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 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Vorgehen.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Vielen</a:t>
            </a:r>
            <a:r>
              <a:rPr kumimoji="0" lang="de-DE" sz="1200" b="0" i="0" u="none" strike="noStrike" cap="none" spc="27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Dank</a:t>
            </a:r>
            <a:r>
              <a:rPr kumimoji="0" lang="de-DE" sz="1200" b="0" i="0" u="none" strike="noStrike" cap="none" spc="27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für</a:t>
            </a:r>
            <a:r>
              <a:rPr kumimoji="0" lang="de-DE" sz="1200" b="0" i="0" u="none" strike="noStrike" cap="none" spc="26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die</a:t>
            </a:r>
            <a:r>
              <a:rPr kumimoji="0" lang="de-DE" sz="1200" b="0" i="0" u="none" strike="noStrike" cap="none" spc="27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 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konstruktive Zusammenarbeit.“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 SemiBold" pitchFamily="2" charset="-127"/>
              </a:rPr>
              <a:t>Thomas Anderegg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Managing Partner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thic A1" pitchFamily="2" charset="-127"/>
              </a:rPr>
              <a:t>der CGS Management AG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Gothic A1" pitchFamily="2" charset="-127"/>
            </a:endParaRPr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42E5ECC9-7CF9-6469-79A4-6B4F7316CDF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31404" y="774352"/>
            <a:ext cx="2323460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04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3000" dirty="0">
                <a:solidFill>
                  <a:srgbClr val="2B2928"/>
                </a:solidFill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Statements</a:t>
            </a:r>
          </a:p>
        </p:txBody>
      </p:sp>
      <p:sp>
        <p:nvSpPr>
          <p:cNvPr id="18" name="smbol_Quote2">
            <a:extLst>
              <a:ext uri="{FF2B5EF4-FFF2-40B4-BE49-F238E27FC236}">
                <a16:creationId xmlns:a16="http://schemas.microsoft.com/office/drawing/2014/main" id="{E3CF3A0D-521E-42BC-A21D-73B18212C4F9}"/>
              </a:ext>
            </a:extLst>
          </p:cNvPr>
          <p:cNvSpPr>
            <a:spLocks noChangeAspect="1"/>
          </p:cNvSpPr>
          <p:nvPr/>
        </p:nvSpPr>
        <p:spPr bwMode="auto">
          <a:xfrm>
            <a:off x="3054864" y="706034"/>
            <a:ext cx="571556" cy="468874"/>
          </a:xfrm>
          <a:custGeom>
            <a:avLst/>
            <a:gdLst/>
            <a:ahLst/>
            <a:cxnLst/>
            <a:rect l="l" t="t" r="r" b="b"/>
            <a:pathLst>
              <a:path w="571556" h="468874">
                <a:moveTo>
                  <a:pt x="482482" y="11134"/>
                </a:moveTo>
                <a:lnTo>
                  <a:pt x="571556" y="86599"/>
                </a:lnTo>
                <a:cubicBezTo>
                  <a:pt x="536916" y="111342"/>
                  <a:pt x="512586" y="137116"/>
                  <a:pt x="498565" y="163920"/>
                </a:cubicBezTo>
                <a:cubicBezTo>
                  <a:pt x="484544" y="190725"/>
                  <a:pt x="477534" y="227220"/>
                  <a:pt x="477534" y="273407"/>
                </a:cubicBezTo>
                <a:lnTo>
                  <a:pt x="570319" y="273407"/>
                </a:lnTo>
                <a:lnTo>
                  <a:pt x="570319" y="468874"/>
                </a:lnTo>
                <a:lnTo>
                  <a:pt x="332789" y="468874"/>
                </a:lnTo>
                <a:lnTo>
                  <a:pt x="332789" y="321655"/>
                </a:lnTo>
                <a:cubicBezTo>
                  <a:pt x="332789" y="183921"/>
                  <a:pt x="382687" y="80414"/>
                  <a:pt x="482482" y="11134"/>
                </a:cubicBezTo>
                <a:close/>
                <a:moveTo>
                  <a:pt x="149693" y="0"/>
                </a:moveTo>
                <a:lnTo>
                  <a:pt x="238767" y="74228"/>
                </a:lnTo>
                <a:cubicBezTo>
                  <a:pt x="204952" y="98146"/>
                  <a:pt x="180828" y="125569"/>
                  <a:pt x="166395" y="156497"/>
                </a:cubicBezTo>
                <a:cubicBezTo>
                  <a:pt x="151961" y="187426"/>
                  <a:pt x="144745" y="226396"/>
                  <a:pt x="144745" y="273407"/>
                </a:cubicBezTo>
                <a:lnTo>
                  <a:pt x="236293" y="273407"/>
                </a:lnTo>
                <a:lnTo>
                  <a:pt x="236293" y="468874"/>
                </a:lnTo>
                <a:lnTo>
                  <a:pt x="0" y="468874"/>
                </a:lnTo>
                <a:lnTo>
                  <a:pt x="0" y="321655"/>
                </a:lnTo>
                <a:cubicBezTo>
                  <a:pt x="0" y="176498"/>
                  <a:pt x="49898" y="69280"/>
                  <a:pt x="149693" y="0"/>
                </a:cubicBezTo>
                <a:close/>
              </a:path>
            </a:pathLst>
          </a:custGeom>
          <a:solidFill>
            <a:srgbClr val="E37204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Gothic A1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1495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Kleidung, Person, Lächeln, draußen enthält.&#10;&#10;KI-generierte Inhalte können fehlerhaft sein.">
            <a:extLst>
              <a:ext uri="{FF2B5EF4-FFF2-40B4-BE49-F238E27FC236}">
                <a16:creationId xmlns:a16="http://schemas.microsoft.com/office/drawing/2014/main" id="{4938D282-3DFB-CE25-83EA-F01ED91C93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83" y="1436691"/>
            <a:ext cx="10819832" cy="4947225"/>
          </a:xfrm>
          <a:prstGeom prst="rect">
            <a:avLst/>
          </a:prstGeom>
        </p:spPr>
      </p:pic>
      <p:graphicFrame>
        <p:nvGraphicFramePr>
          <p:cNvPr id="15" name="think-cell data - do not delete" hidden="1">
            <a:extLst>
              <a:ext uri="{FF2B5EF4-FFF2-40B4-BE49-F238E27FC236}">
                <a16:creationId xmlns:a16="http://schemas.microsoft.com/office/drawing/2014/main" id="{A4DF2AAA-215F-B264-B25B-B2565D44136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9" imgW="622" imgH="623" progId="TCLayout.ActiveDocument.1">
                  <p:embed/>
                </p:oleObj>
              </mc:Choice>
              <mc:Fallback>
                <p:oleObj name="think-cell Folie" r:id="rId9" imgW="622" imgH="623" progId="TCLayout.ActiveDocument.1">
                  <p:embed/>
                  <p:pic>
                    <p:nvPicPr>
                      <p:cNvPr id="1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4DF2AAA-215F-B264-B25B-B2565D4413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Quest_logo_2023">
            <a:extLst>
              <a:ext uri="{FF2B5EF4-FFF2-40B4-BE49-F238E27FC236}">
                <a16:creationId xmlns:a16="http://schemas.microsoft.com/office/drawing/2014/main" id="{572B98F2-2D9C-B351-7AE4-744383BF3A38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14040" t="53002" r="60474" b="42169"/>
          <a:stretch/>
        </p:blipFill>
        <p:spPr>
          <a:xfrm>
            <a:off x="4904827" y="538093"/>
            <a:ext cx="2101762" cy="583572"/>
          </a:xfrm>
          <a:prstGeom prst="rect">
            <a:avLst/>
          </a:prstGeom>
        </p:spPr>
      </p:pic>
      <p:sp>
        <p:nvSpPr>
          <p:cNvPr id="13" name="object 28">
            <a:extLst>
              <a:ext uri="{FF2B5EF4-FFF2-40B4-BE49-F238E27FC236}">
                <a16:creationId xmlns:a16="http://schemas.microsoft.com/office/drawing/2014/main" id="{18BFA13E-AACA-2B2A-5697-5946C0E978F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6083" y="538092"/>
            <a:ext cx="3917815" cy="280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ts val="24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Bereit</a:t>
            </a:r>
            <a:r>
              <a:rPr kumimoji="0" lang="de-DE" sz="1600" b="0" i="0" u="none" strike="noStrike" kern="1200" cap="none" spc="42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für</a:t>
            </a:r>
            <a:r>
              <a:rPr kumimoji="0" lang="de-DE" sz="1600" b="0" i="0" u="none" strike="noStrike" kern="1200" cap="none" spc="42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Ihre</a:t>
            </a:r>
            <a:r>
              <a:rPr kumimoji="0" lang="de-DE" sz="1600" b="0" i="0" u="none" strike="noStrike" kern="1200" cap="none" spc="44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E37204"/>
                </a:solidFill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Herausforderung</a:t>
            </a:r>
          </a:p>
        </p:txBody>
      </p:sp>
      <p:sp>
        <p:nvSpPr>
          <p:cNvPr id="10" name="object 29">
            <a:extLst>
              <a:ext uri="{FF2B5EF4-FFF2-40B4-BE49-F238E27FC236}">
                <a16:creationId xmlns:a16="http://schemas.microsoft.com/office/drawing/2014/main" id="{81447C15-703F-A69A-3844-AA96A89F2993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gray">
          <a:xfrm>
            <a:off x="9241271" y="6506202"/>
            <a:ext cx="2251899" cy="1338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ts val="112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30" normalizeH="0" baseline="0" noProof="0" dirty="0">
                <a:ln>
                  <a:noFill/>
                </a:ln>
                <a:effectLst/>
                <a:uLnTx/>
                <a:uFillTx/>
                <a:latin typeface="Gothic A1 ExtraBold" pitchFamily="2" charset="-127"/>
                <a:ea typeface="Gothic A1 ExtraBold" pitchFamily="2" charset="-127"/>
                <a:cs typeface="Gothic A1 ExtraBold" pitchFamily="2" charset="-127"/>
              </a:rPr>
              <a:t>WWW.QUESTCONSULTING.DE</a:t>
            </a:r>
          </a:p>
        </p:txBody>
      </p:sp>
      <p:pic>
        <p:nvPicPr>
          <p:cNvPr id="12" name="BDU">
            <a:extLst>
              <a:ext uri="{FF2B5EF4-FFF2-40B4-BE49-F238E27FC236}">
                <a16:creationId xmlns:a16="http://schemas.microsoft.com/office/drawing/2014/main" id="{447CB782-ACA1-8945-16F6-53C17436501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 bwMode="gray">
          <a:xfrm>
            <a:off x="820752" y="5566138"/>
            <a:ext cx="1339639" cy="753770"/>
          </a:xfrm>
          <a:prstGeom prst="rect">
            <a:avLst/>
          </a:prstGeom>
        </p:spPr>
      </p:pic>
      <p:sp>
        <p:nvSpPr>
          <p:cNvPr id="18" name="White Shade 2">
            <a:extLst>
              <a:ext uri="{FF2B5EF4-FFF2-40B4-BE49-F238E27FC236}">
                <a16:creationId xmlns:a16="http://schemas.microsoft.com/office/drawing/2014/main" id="{C0028311-21C2-08F0-F54D-444324AEA141}"/>
              </a:ext>
            </a:extLst>
          </p:cNvPr>
          <p:cNvSpPr/>
          <p:nvPr/>
        </p:nvSpPr>
        <p:spPr bwMode="gray">
          <a:xfrm>
            <a:off x="10128448" y="44624"/>
            <a:ext cx="2016224" cy="504056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othic A1" pitchFamily="2" charset="-127"/>
              <a:ea typeface="+mn-ea"/>
              <a:cs typeface="+mn-cs"/>
            </a:endParaRPr>
          </a:p>
        </p:txBody>
      </p:sp>
      <p:pic>
        <p:nvPicPr>
          <p:cNvPr id="3" name="Grafik 2" descr="Ein Bild, das Grafiken, Kreis, Screenshot, Farbigkeit enthält.&#10;&#10;KI-generierte Inhalte können fehlerhaft sein.">
            <a:extLst>
              <a:ext uri="{FF2B5EF4-FFF2-40B4-BE49-F238E27FC236}">
                <a16:creationId xmlns:a16="http://schemas.microsoft.com/office/drawing/2014/main" id="{C5379C0A-9773-1553-FE89-2E5B27084E2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212" y="226761"/>
            <a:ext cx="3798758" cy="107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5245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416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DEFAULTLANGUAGEID" val="1031"/>
  <p:tag name="THINKCELLUNDODONOTDELETE" val="0"/>
  <p:tag name="EASYCUSTOMCOLORS" val="16777215;0;5855577;11315886;13224398;14408413;16777215;15120716;16777215;16777215;291555;3842097;14342556;46079;11561821;3356088;16777215;15659246;16777215;16777215;11785463;12903105;16053473;11725055;15192782;12698346;16777215;16777215;16777215;16777215"/>
  <p:tag name="EASYMASTER" val="Quest Marketing 202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17,90142"/>
  <p:tag name="TOP" val="116,9121"/>
  <p:tag name="EASYCHECK" val=";TIPU;TFLS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SHNO"/>
  <p:tag name="EASYCOUNT" val=";3.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FLS"/>
  <p:tag name="EASYCOUNT" val=";3.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SHAPETYP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SHAPETYPE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SHAPETYPE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SHAPETYPE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SHAPETYP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SHAPETYP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SHAPETYPE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SHAPETYPE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IPU;TFLS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IPU;TFLS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FLS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OOWS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SHNT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FLS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OUNT" val=";1.;2.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OUNT" val=";2.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OUNT" val=";94.;95.;96.;97.;98.;99.;47.;48.;49.;46.;47.;48.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OOWS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OOWS;TFLS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FLS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17,90142"/>
  <p:tag name="TOP" val="116,912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OOWS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SHNT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37,74614"/>
  <p:tag name="TOP" val="43,2032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37,74614"/>
  <p:tag name="TOP" val="43,2032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37,74614"/>
  <p:tag name="TOP" val="43,2032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SHNT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MIT"/>
  <p:tag name="LEFT" val="37,74614"/>
  <p:tag name="TOP" val="43,2032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37,74614"/>
  <p:tag name="TOP" val="43,2032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37,74614"/>
  <p:tag name="TOP" val="43,2032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SHNT"/>
  <p:tag name="EASYCOUNT" val=";1.;1.;2.;2.;3.;3.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OUNT" val=";21.;22.;23.;24.;25.;26.;27.;28.;29.;30.;31.;32.;33.;34.;35.;36.;37.;38.;39.;40.;41.;42.;11.;3.;4.;5.;6.;7.;8.;9.;10.;1.;1.;3.;1.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37,74614"/>
  <p:tag name="TOP" val="43,2032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OUNT" val=";44.;45.;46.;47.;48.;49.;13.;14.;12.;13.;14.;15.;16.;17.;3.;4.;3.;4.;5.;6.;2.;3.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MIT"/>
  <p:tag name="LEFT" val="37,74614"/>
  <p:tag name="TOP" val="43,2032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37,74614"/>
  <p:tag name="TOP" val="43,2032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OUNT" val=";2.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  <p:tag name="EASYCOUNT" val=";3.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OUNT" val=";1.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  <p:tag name="LEFT" val="17,90142"/>
  <p:tag name="TOP" val="116,912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  <p:tag name="LEFT" val="17,90142"/>
  <p:tag name="TOP" val="116,912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  <p:tag name="LEFT" val="17,90142"/>
  <p:tag name="TOP" val="116,912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  <p:tag name="LEFT" val="17,90142"/>
  <p:tag name="TOP" val="116,912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  <p:tag name="LEFT" val="17,90142"/>
  <p:tag name="TOP" val="116,912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  <p:tag name="LEFT" val="17,90142"/>
  <p:tag name="TOP" val="116,912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  <p:tag name="LEFT" val="17,90142"/>
  <p:tag name="TOP" val="116,912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  <p:tag name="LEFT" val="17,90142"/>
  <p:tag name="TOP" val="116,912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  <p:tag name="LEFT" val="17,90142"/>
  <p:tag name="TOP" val="116,912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  <p:tag name="LEFT" val="17,90142"/>
  <p:tag name="TOP" val="116,912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  <p:tag name="LEFT" val="17,90142"/>
  <p:tag name="TOP" val="116,912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  <p:tag name="LEFT" val="17,90142"/>
  <p:tag name="TOP" val="116,912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  <p:tag name="LEFT" val="17,90142"/>
  <p:tag name="TOP" val="116,912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OOWS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SHNT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37,74614"/>
  <p:tag name="TOP" val="43,2032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37,74614"/>
  <p:tag name="TOP" val="43,2032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37,74614"/>
  <p:tag name="TOP" val="43,2032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SHNT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_IGNOREWORDS" val=";  ;"/>
  <p:tag name="LEFT" val="37,74614"/>
  <p:tag name="TOP" val="43,2032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MIT"/>
  <p:tag name="LEFT" val="37,74614"/>
  <p:tag name="TOP" val="43,2032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37,74614"/>
  <p:tag name="TOP" val="43,2032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;TFLS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OOWS"/>
  <p:tag name="EASYCHECK_IGNOREWORDS" val=";  ;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OOWS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17,90142"/>
  <p:tag name="TOP" val="116,912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37,74614"/>
  <p:tag name="TOP" val="43,2032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OUNT" val=";53.;54.;55.;15.;22.;8.;6.;8.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17,90142"/>
  <p:tag name="TOP" val="116,912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17,90142"/>
  <p:tag name="TOP" val="116,912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17,90142"/>
  <p:tag name="TOP" val="116,912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17,90142"/>
  <p:tag name="TOP" val="116,912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IPU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IPU;TFLS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IPU;TFLS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IPU;TFLS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IPU;TFLS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IPU;TFLS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IPU;TFLS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;OOWS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OUNT" val=";21.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_IGNOREWORDS" val="; .;"/>
  <p:tag name="EASYCHECK" val=";TFLS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FLS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FLS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TWFS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OOWS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CHECK" val=";OOWS"/>
</p:tagLst>
</file>

<file path=ppt/theme/theme1.xml><?xml version="1.0" encoding="utf-8"?>
<a:theme xmlns:a="http://schemas.openxmlformats.org/drawingml/2006/main" name="Quest Marketing 2024">
  <a:themeElements>
    <a:clrScheme name="Quest Marketing">
      <a:dk1>
        <a:srgbClr val="2B2928"/>
      </a:dk1>
      <a:lt1>
        <a:srgbClr val="FFFFFF"/>
      </a:lt1>
      <a:dk2>
        <a:srgbClr val="AEAAAC"/>
      </a:dk2>
      <a:lt2>
        <a:srgbClr val="CEC9C9"/>
      </a:lt2>
      <a:accent1>
        <a:srgbClr val="EEF0EE"/>
      </a:accent1>
      <a:accent2>
        <a:srgbClr val="E37204"/>
      </a:accent2>
      <a:accent3>
        <a:srgbClr val="31A03A"/>
      </a:accent3>
      <a:accent4>
        <a:srgbClr val="9CD9DA"/>
      </a:accent4>
      <a:accent5>
        <a:srgbClr val="FFB300"/>
      </a:accent5>
      <a:accent6>
        <a:srgbClr val="5D6BB0"/>
      </a:accent6>
      <a:hlink>
        <a:srgbClr val="B83533"/>
      </a:hlink>
      <a:folHlink>
        <a:srgbClr val="595959"/>
      </a:folHlink>
    </a:clrScheme>
    <a:fontScheme name="Quest MArketing">
      <a:majorFont>
        <a:latin typeface="Gothic A1 ExtraBold"/>
        <a:ea typeface=""/>
        <a:cs typeface=""/>
      </a:majorFont>
      <a:minorFont>
        <a:latin typeface="Gothic A1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72000" rIns="72000" bIns="7200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dirty="0" err="1" smtClean="0">
            <a:ln>
              <a:noFill/>
            </a:ln>
            <a:solidFill>
              <a:schemeClr val="tx1"/>
            </a:solidFill>
            <a:effectLst/>
            <a:latin typeface="Gothic A1" pitchFamily="2" charset="-127"/>
          </a:defRPr>
        </a:defPPr>
      </a:lstStyle>
    </a:spDef>
    <a:lnDef>
      <a:spPr bwMode="auto"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/>
      <a:bodyPr wrap="none" lIns="0" tIns="0" rIns="0" bIns="0" rtlCol="0">
        <a:spAutoFit/>
      </a:bodyPr>
      <a:lstStyle>
        <a:defPPr algn="l">
          <a:defRPr sz="1200" kern="0" dirty="0" err="1" smtClean="0">
            <a:latin typeface="Gothic A1" pitchFamily="2" charset="-127"/>
          </a:defRPr>
        </a:defPPr>
      </a:lstStyle>
    </a:tx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FFFFFF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E7B98A"/>
        </a:accent6>
        <a:hlink>
          <a:srgbClr val="ABABAB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r:255 g:255 b:255">
      <a:srgbClr val="FFFFFF"/>
    </a:custClr>
    <a:custClr name="r:000 g:000 b:000">
      <a:srgbClr val="000000"/>
    </a:custClr>
    <a:custClr name="r:089 g:089 b:089">
      <a:srgbClr val="595959"/>
    </a:custClr>
    <a:custClr name="r:174 g:170 b:172">
      <a:srgbClr val="AEAAAC"/>
    </a:custClr>
    <a:custClr name="r:206 g:201 b:201">
      <a:srgbClr val="CEC9C9"/>
    </a:custClr>
    <a:custClr name="r:221 g:218 b:219">
      <a:srgbClr val="DDDADB"/>
    </a:custClr>
    <a:custClr name="r:255 g:255 b:255">
      <a:srgbClr val="FFFFFF"/>
    </a:custClr>
    <a:custClr name="r:076 g:185 b:230">
      <a:srgbClr val="4CB9E6"/>
    </a:custClr>
    <a:custClr name="r:255 g:255 b:255">
      <a:srgbClr val="FFFFFF"/>
    </a:custClr>
    <a:custClr name="r:255 g:255 b:255">
      <a:srgbClr val="FFFFFF"/>
    </a:custClr>
    <a:custClr name="r:227 g:114 b:004">
      <a:srgbClr val="E37204"/>
    </a:custClr>
    <a:custClr name="r:049 g:160 b:058">
      <a:srgbClr val="31A03A"/>
    </a:custClr>
    <a:custClr name="r:156 g:217 b:218">
      <a:srgbClr val="9CD9DA"/>
    </a:custClr>
    <a:custClr name="r:255 g:179 b:000">
      <a:srgbClr val="FFB300"/>
    </a:custClr>
    <a:custClr name="r:093 g:107 b:176">
      <a:srgbClr val="5D6BB0"/>
    </a:custClr>
    <a:custClr name="r:184 g:053 b:051">
      <a:srgbClr val="B83533"/>
    </a:custClr>
    <a:custClr name="r:255 g:255 b:255">
      <a:srgbClr val="FFFFFF"/>
    </a:custClr>
    <a:custClr name="r:238 g:240 b:238">
      <a:srgbClr val="EEF0EE"/>
    </a:custClr>
    <a:custClr name="r:255 g:255 b:255">
      <a:srgbClr val="FFFFFF"/>
    </a:custClr>
    <a:custClr name="r:255 g:255 b:255">
      <a:srgbClr val="FFFFFF"/>
    </a:custClr>
    <a:custClr name="r:247 g:212 b:179">
      <a:srgbClr val="F7D4B3"/>
    </a:custClr>
    <a:custClr name="r:193 g:226 b:196">
      <a:srgbClr val="C1E2C4"/>
    </a:custClr>
    <a:custClr name="r:225 g:244 b:244">
      <a:srgbClr val="E1F4F4"/>
    </a:custClr>
    <a:custClr name="r:255 g:232 b:178">
      <a:srgbClr val="FFE8B2"/>
    </a:custClr>
    <a:custClr name="r:206 g:210 b:231">
      <a:srgbClr val="CED2E7"/>
    </a:custClr>
    <a:custClr name="r:234 g:194 b:193">
      <a:srgbClr val="EAC2C1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</a:custClrLst>
  <a:extLst>
    <a:ext uri="{05A4C25C-085E-4340-85A3-A5531E510DB2}">
      <thm15:themeFamily xmlns:thm15="http://schemas.microsoft.com/office/thememl/2012/main" name="QC-171128-Template-V06" id="{B69C42DD-7DC6-44C3-B3CF-F9771FA6B9A6}" vid="{93B598E8-1A45-411A-B685-F62850C2FD0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A1C0908002B142AE54B09F511C3A41" ma:contentTypeVersion="11" ma:contentTypeDescription="Create a new document." ma:contentTypeScope="" ma:versionID="9d6347afa54e999042dbcb213ca334a7">
  <xsd:schema xmlns:xsd="http://www.w3.org/2001/XMLSchema" xmlns:xs="http://www.w3.org/2001/XMLSchema" xmlns:p="http://schemas.microsoft.com/office/2006/metadata/properties" xmlns:ns2="3058a91c-82e3-4a0b-98c9-554cdcf87bfa" xmlns:ns3="14cb6ae2-a7f0-4f4a-8d5e-b7961cf5f055" targetNamespace="http://schemas.microsoft.com/office/2006/metadata/properties" ma:root="true" ma:fieldsID="ec2afb2d23ea27d58ba32869023de087" ns2:_="" ns3:_="">
    <xsd:import namespace="3058a91c-82e3-4a0b-98c9-554cdcf87bfa"/>
    <xsd:import namespace="14cb6ae2-a7f0-4f4a-8d5e-b7961cf5f0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58a91c-82e3-4a0b-98c9-554cdcf87b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8f1bf562-2c09-431c-8329-aecee37445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cb6ae2-a7f0-4f4a-8d5e-b7961cf5f05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ef528884-dce3-4615-861f-cdf60d81e471}" ma:internalName="TaxCatchAll" ma:showField="CatchAllData" ma:web="14cb6ae2-a7f0-4f4a-8d5e-b7961cf5f0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058a91c-82e3-4a0b-98c9-554cdcf87bfa">
      <Terms xmlns="http://schemas.microsoft.com/office/infopath/2007/PartnerControls"/>
    </lcf76f155ced4ddcb4097134ff3c332f>
    <TaxCatchAll xmlns="14cb6ae2-a7f0-4f4a-8d5e-b7961cf5f055" xsi:nil="true"/>
  </documentManagement>
</p:properties>
</file>

<file path=customXml/itemProps1.xml><?xml version="1.0" encoding="utf-8"?>
<ds:datastoreItem xmlns:ds="http://schemas.openxmlformats.org/officeDocument/2006/customXml" ds:itemID="{83D402FF-9AA1-44A4-9110-03CD624E1E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58a91c-82e3-4a0b-98c9-554cdcf87bfa"/>
    <ds:schemaRef ds:uri="14cb6ae2-a7f0-4f4a-8d5e-b7961cf5f0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79E2BB-4D0C-4F04-85C8-737E5A259E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B245C6-960B-4C03-94A8-E1E7F937483F}">
  <ds:schemaRefs>
    <ds:schemaRef ds:uri="14cb6ae2-a7f0-4f4a-8d5e-b7961cf5f055"/>
    <ds:schemaRef ds:uri="16df051b-b39e-4906-9d34-46d828dbfe5d"/>
    <ds:schemaRef ds:uri="64c0b2b9-3e92-4712-8c33-a04d8ca41269"/>
    <ds:schemaRef ds:uri="ac1a70cc-4eb0-4b99-9d83-d44caac89a1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3058a91c-82e3-4a0b-98c9-554cdcf87bf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2186</Words>
  <Application>Microsoft Office PowerPoint</Application>
  <PresentationFormat>Breitbild</PresentationFormat>
  <Paragraphs>398</Paragraphs>
  <Slides>18</Slides>
  <Notes>18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9" baseType="lpstr">
      <vt:lpstr>Gothic A1</vt:lpstr>
      <vt:lpstr>Gothic A1 Extrabold</vt:lpstr>
      <vt:lpstr>Gothic A1 Extrabold</vt:lpstr>
      <vt:lpstr>Gothic A1 ExtraLight</vt:lpstr>
      <vt:lpstr>Gothic A1 Light</vt:lpstr>
      <vt:lpstr>Gothic A1 Medium</vt:lpstr>
      <vt:lpstr>Gothic A1 SemiBold</vt:lpstr>
      <vt:lpstr>Arial</vt:lpstr>
      <vt:lpstr>Wingdings</vt:lpstr>
      <vt:lpstr>Quest Marketing 2024</vt:lpstr>
      <vt:lpstr>think-cell Folie</vt:lpstr>
      <vt:lpstr>PowerPoint-Präsentation</vt:lpstr>
      <vt:lpstr>PowerPoint-Präsentation</vt:lpstr>
      <vt:lpstr>WIR Sind quest</vt:lpstr>
      <vt:lpstr>Unser zuhause</vt:lpstr>
      <vt:lpstr>Unser antrieb</vt:lpstr>
      <vt:lpstr>Branchen</vt:lpstr>
      <vt:lpstr>Unsere Kunden</vt:lpstr>
      <vt:lpstr>Unsere kernkompetenzen</vt:lpstr>
      <vt:lpstr>Unsere Kernkompetenzen</vt:lpstr>
      <vt:lpstr>Unsere Kernkompetenzen</vt:lpstr>
      <vt:lpstr>Unsere Kernkompetenzen</vt:lpstr>
      <vt:lpstr>Unsere Kernkompetenzen</vt:lpstr>
      <vt:lpstr>Unsere Kernkompetenzen</vt:lpstr>
      <vt:lpstr>Auszeichnungen</vt:lpstr>
      <vt:lpstr>PowerPoint-Präsentation</vt:lpstr>
      <vt:lpstr>Unser Qualitätsanspruch</vt:lpstr>
      <vt:lpstr> Referenzen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Carolin Hutter</dc:creator>
  <cp:lastModifiedBy>Carolin Hutter</cp:lastModifiedBy>
  <cp:revision>21</cp:revision>
  <dcterms:created xsi:type="dcterms:W3CDTF">2019-01-09T16:33:00Z</dcterms:created>
  <dcterms:modified xsi:type="dcterms:W3CDTF">2026-05-21T07:00:39Z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0x01010002A1C0908002B142AE54B09F511C3A41</vt:lpwstr>
  </property>
  <property fmtid="{D5CDD505-2E9C-101B-9397-08002B2CF9AE}" pid="3" name="TaxKeyword">
    <vt:lpwstr/>
  </property>
  <property fmtid="{D5CDD505-2E9C-101B-9397-08002B2CF9AE}" pid="4" name="MediaServiceImageTags">
    <vt:lpwstr/>
  </property>
</Properties>
</file>